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4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9144000" cy="5143500" type="screen16x9"/>
  <p:notesSz cx="6858000" cy="9144000"/>
  <p:embeddedFontLst>
    <p:embeddedFont>
      <p:font typeface="Questrial" panose="020B0604020202020204" charset="0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omic Sans MS" panose="030F0702030302020204" pitchFamily="66" charset="0"/>
      <p:regular r:id="rId50"/>
      <p:bold r:id="rId51"/>
      <p:italic r:id="rId52"/>
      <p:boldItalic r:id="rId53"/>
    </p:embeddedFont>
    <p:embeddedFont>
      <p:font typeface="Trebuchet MS" panose="020B060302020202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F64436-A869-4831-A8A6-FDAACEF7B69C}">
  <a:tblStyle styleId="{78F64436-A869-4831-A8A6-FDAACEF7B69C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9F6FC"/>
          </a:solidFill>
        </a:fill>
      </a:tcStyle>
    </a:wholeTbl>
    <a:band1H>
      <a:tcStyle>
        <a:tcBdr/>
        <a:fill>
          <a:solidFill>
            <a:srgbClr val="D1ECF9"/>
          </a:solidFill>
        </a:fill>
      </a:tcStyle>
    </a:band1H>
    <a:band1V>
      <a:tcStyle>
        <a:tcBdr/>
        <a:fill>
          <a:solidFill>
            <a:srgbClr val="D1ECF9"/>
          </a:solidFill>
        </a:fill>
      </a:tcStyle>
    </a:band1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E8DBC3F4-461C-4298-87AA-1740E6761FEC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5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</a:t>
            </a:r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DANI</a:t>
            </a:r>
          </a:p>
        </p:txBody>
      </p:sp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DAN</a:t>
            </a:r>
          </a:p>
        </p:txBody>
      </p:sp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BRY</a:t>
            </a:r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BRY</a:t>
            </a:r>
          </a:p>
        </p:txBody>
      </p:sp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BRY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</a:t>
            </a:r>
          </a:p>
        </p:txBody>
      </p:sp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MAT</a:t>
            </a:r>
          </a:p>
        </p:txBody>
      </p:sp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</a:t>
            </a:r>
          </a:p>
        </p:txBody>
      </p:sp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</a:t>
            </a:r>
          </a:p>
        </p:txBody>
      </p:sp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Ju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JU</a:t>
            </a:r>
          </a:p>
        </p:txBody>
      </p:sp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JU</a:t>
            </a:r>
          </a:p>
        </p:txBody>
      </p:sp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JULI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JUL</a:t>
            </a:r>
          </a:p>
        </p:txBody>
      </p:sp>
      <p:sp>
        <p:nvSpPr>
          <p:cNvPr id="552" name="Shape 5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BRY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</a:t>
            </a:r>
          </a:p>
        </p:txBody>
      </p:sp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BRY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DANI</a:t>
            </a:r>
          </a:p>
        </p:txBody>
      </p:sp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DAN</a:t>
            </a:r>
          </a:p>
        </p:txBody>
      </p:sp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DAN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</a:t>
            </a:r>
          </a:p>
        </p:txBody>
      </p:sp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</a:t>
            </a:r>
          </a:p>
        </p:txBody>
      </p:sp>
      <p:sp>
        <p:nvSpPr>
          <p:cNvPr id="619" name="Shape 6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</a:t>
            </a:r>
          </a:p>
        </p:txBody>
      </p:sp>
      <p:sp>
        <p:nvSpPr>
          <p:cNvPr id="625" name="Shape 6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</a:t>
            </a:r>
          </a:p>
        </p:txBody>
      </p:sp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Shape 6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</a:t>
            </a:r>
          </a:p>
        </p:txBody>
      </p:sp>
      <p:sp>
        <p:nvSpPr>
          <p:cNvPr id="646" name="Shape 6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</a:t>
            </a:r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Shape 6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</a:t>
            </a:r>
          </a:p>
        </p:txBody>
      </p:sp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</a:t>
            </a:r>
          </a:p>
        </p:txBody>
      </p:sp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</a:t>
            </a:r>
          </a:p>
        </p:txBody>
      </p:sp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</a:t>
            </a:r>
          </a:p>
        </p:txBody>
      </p:sp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hape 58" descr="Droplets-HD-Title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1313258" y="975588"/>
            <a:ext cx="6517499" cy="1881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1313258" y="2914650"/>
            <a:ext cx="6517499" cy="1028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7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330" y="1775318"/>
            <a:ext cx="7773000" cy="256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685330" y="621422"/>
            <a:ext cx="7763700" cy="2052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330" y="2743092"/>
            <a:ext cx="7763700" cy="1026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330" y="1775318"/>
            <a:ext cx="3829500" cy="256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4629150" y="1775318"/>
            <a:ext cx="3828900" cy="256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859746" y="1778263"/>
            <a:ext cx="3655200" cy="510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685330" y="2288258"/>
            <a:ext cx="3829500" cy="20549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3"/>
          </p:nvPr>
        </p:nvSpPr>
        <p:spPr>
          <a:xfrm>
            <a:off x="4797317" y="1778263"/>
            <a:ext cx="3661500" cy="510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4"/>
          </p:nvPr>
        </p:nvSpPr>
        <p:spPr>
          <a:xfrm>
            <a:off x="4629150" y="2288258"/>
            <a:ext cx="3829200" cy="20549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685331" y="457200"/>
            <a:ext cx="2951700" cy="1517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808546" y="457200"/>
            <a:ext cx="4649999" cy="3886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685330" y="1974638"/>
            <a:ext cx="2951700" cy="23687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685330" y="457200"/>
            <a:ext cx="4451100" cy="1517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idx="2"/>
          </p:nvPr>
        </p:nvSpPr>
        <p:spPr>
          <a:xfrm>
            <a:off x="5568602" y="457200"/>
            <a:ext cx="2441400" cy="3886200"/>
          </a:xfrm>
          <a:prstGeom prst="roundRect">
            <a:avLst>
              <a:gd name="adj" fmla="val 4943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5238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345" y="1974638"/>
            <a:ext cx="4451100" cy="23687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685345" y="3217030"/>
            <a:ext cx="7773300" cy="608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pic" idx="2"/>
          </p:nvPr>
        </p:nvSpPr>
        <p:spPr>
          <a:xfrm>
            <a:off x="888558" y="523695"/>
            <a:ext cx="7366800" cy="2410500"/>
          </a:xfrm>
          <a:prstGeom prst="roundRect">
            <a:avLst>
              <a:gd name="adj" fmla="val 4944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5238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330" y="3831546"/>
            <a:ext cx="7773300" cy="511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85330" y="457199"/>
            <a:ext cx="7773300" cy="2570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331" y="3153615"/>
            <a:ext cx="7773300" cy="1189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100" cy="2244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1290482" y="2707524"/>
            <a:ext cx="6564300" cy="446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685330" y="3279597"/>
            <a:ext cx="7773300" cy="1065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751115" y="565624"/>
            <a:ext cx="457199" cy="438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Questrial"/>
              <a:buNone/>
            </a:pPr>
            <a:r>
              <a:rPr lang="en" sz="6000" b="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7918168" y="2245183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Questrial"/>
              <a:buNone/>
            </a:pPr>
            <a:r>
              <a:rPr lang="en" sz="6000" b="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685331" y="1604040"/>
            <a:ext cx="7773300" cy="1884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331" y="3496751"/>
            <a:ext cx="7773300" cy="85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85330" y="457200"/>
            <a:ext cx="7773300" cy="120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330" y="1775319"/>
            <a:ext cx="2474100" cy="432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2"/>
          </p:nvPr>
        </p:nvSpPr>
        <p:spPr>
          <a:xfrm>
            <a:off x="685330" y="2207516"/>
            <a:ext cx="2474100" cy="2136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3"/>
          </p:nvPr>
        </p:nvSpPr>
        <p:spPr>
          <a:xfrm>
            <a:off x="3339291" y="1775319"/>
            <a:ext cx="2468700" cy="432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4"/>
          </p:nvPr>
        </p:nvSpPr>
        <p:spPr>
          <a:xfrm>
            <a:off x="3331011" y="2207516"/>
            <a:ext cx="2477400" cy="2136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5"/>
          </p:nvPr>
        </p:nvSpPr>
        <p:spPr>
          <a:xfrm>
            <a:off x="5979973" y="1775319"/>
            <a:ext cx="2478599" cy="432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body" idx="6"/>
          </p:nvPr>
        </p:nvSpPr>
        <p:spPr>
          <a:xfrm>
            <a:off x="5979973" y="2207516"/>
            <a:ext cx="2478599" cy="2136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685330" y="458079"/>
            <a:ext cx="7773300" cy="1203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330" y="3153614"/>
            <a:ext cx="2472300" cy="432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pic" idx="2"/>
          </p:nvPr>
        </p:nvSpPr>
        <p:spPr>
          <a:xfrm>
            <a:off x="685330" y="1775319"/>
            <a:ext cx="2472300" cy="1143000"/>
          </a:xfrm>
          <a:prstGeom prst="roundRect">
            <a:avLst>
              <a:gd name="adj" fmla="val 9363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3"/>
          </p:nvPr>
        </p:nvSpPr>
        <p:spPr>
          <a:xfrm>
            <a:off x="685330" y="3585811"/>
            <a:ext cx="2472300" cy="757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4"/>
          </p:nvPr>
        </p:nvSpPr>
        <p:spPr>
          <a:xfrm>
            <a:off x="3332069" y="3153614"/>
            <a:ext cx="2476500" cy="432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pic" idx="5"/>
          </p:nvPr>
        </p:nvSpPr>
        <p:spPr>
          <a:xfrm>
            <a:off x="3331011" y="1775319"/>
            <a:ext cx="2477400" cy="1143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body" idx="6"/>
          </p:nvPr>
        </p:nvSpPr>
        <p:spPr>
          <a:xfrm>
            <a:off x="3331011" y="3585810"/>
            <a:ext cx="2477400" cy="757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body" idx="7"/>
          </p:nvPr>
        </p:nvSpPr>
        <p:spPr>
          <a:xfrm>
            <a:off x="5979973" y="3153614"/>
            <a:ext cx="2475599" cy="432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pic" idx="8"/>
          </p:nvPr>
        </p:nvSpPr>
        <p:spPr>
          <a:xfrm>
            <a:off x="5979973" y="1775319"/>
            <a:ext cx="2478599" cy="1143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9"/>
          </p:nvPr>
        </p:nvSpPr>
        <p:spPr>
          <a:xfrm>
            <a:off x="5979879" y="3585808"/>
            <a:ext cx="2478899" cy="757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 rot="5400000">
            <a:off x="3288020" y="-827330"/>
            <a:ext cx="2568000" cy="7773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 rot="5400000">
            <a:off x="5558119" y="1442850"/>
            <a:ext cx="3886200" cy="1914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 rot="5400000">
            <a:off x="1614224" y="-471749"/>
            <a:ext cx="3886200" cy="5744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508000" y="1620441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marR="0" lvl="0" indent="-1905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58800" marR="0" lvl="1" indent="-152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3600" marR="0" lvl="2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06500" marR="0" lvl="3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549400" marR="0" lvl="4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892300" marR="0" lvl="5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235200" marR="0" lvl="6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578100" marR="0" lvl="7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921000" marR="0" lvl="8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dt" idx="10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ftr" idx="11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7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Shape 220"/>
          <p:cNvGrpSpPr/>
          <p:nvPr/>
        </p:nvGrpSpPr>
        <p:grpSpPr>
          <a:xfrm>
            <a:off x="0" y="-6350"/>
            <a:ext cx="9144106" cy="5149934"/>
            <a:chOff x="0" y="-8467"/>
            <a:chExt cx="12192142" cy="6866579"/>
          </a:xfrm>
        </p:grpSpPr>
        <p:sp>
          <p:nvSpPr>
            <p:cNvPr id="221" name="Shape 221"/>
            <p:cNvSpPr/>
            <p:nvPr/>
          </p:nvSpPr>
          <p:spPr>
            <a:xfrm>
              <a:off x="0" y="-7861"/>
              <a:ext cx="863700" cy="569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78"/>
                  </a:moveTo>
                  <a:lnTo>
                    <a:pt x="120000" y="0"/>
                  </a:lnTo>
                  <a:lnTo>
                    <a:pt x="120000" y="356"/>
                  </a:lnTo>
                  <a:lnTo>
                    <a:pt x="0" y="120000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1">
                <a:alpha val="69800"/>
              </a:schemeClr>
            </a:solidFill>
            <a:ln>
              <a:noFill/>
            </a:ln>
          </p:spPr>
        </p:sp>
        <p:cxnSp>
          <p:nvCxnSpPr>
            <p:cNvPr id="222" name="Shape 222"/>
            <p:cNvCxnSpPr/>
            <p:nvPr/>
          </p:nvCxnSpPr>
          <p:spPr>
            <a:xfrm>
              <a:off x="9371011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Shape 223"/>
            <p:cNvCxnSpPr/>
            <p:nvPr/>
          </p:nvCxnSpPr>
          <p:spPr>
            <a:xfrm flipH="1">
              <a:off x="7425125" y="3681412"/>
              <a:ext cx="4763700" cy="31767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4" name="Shape 224"/>
            <p:cNvSpPr/>
            <p:nvPr/>
          </p:nvSpPr>
          <p:spPr>
            <a:xfrm>
              <a:off x="9181475" y="-8466"/>
              <a:ext cx="3007200" cy="686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35690"/>
              </a:schemeClr>
            </a:solidFill>
            <a:ln>
              <a:noFill/>
            </a:ln>
          </p:spPr>
        </p:sp>
        <p:sp>
          <p:nvSpPr>
            <p:cNvPr id="225" name="Shape 225"/>
            <p:cNvSpPr/>
            <p:nvPr/>
          </p:nvSpPr>
          <p:spPr>
            <a:xfrm>
              <a:off x="9603442" y="-8466"/>
              <a:ext cx="2588700" cy="686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26" name="Shape 226"/>
            <p:cNvSpPr/>
            <p:nvPr/>
          </p:nvSpPr>
          <p:spPr>
            <a:xfrm>
              <a:off x="8932332" y="3048000"/>
              <a:ext cx="3259800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0"/>
              </a:srgbClr>
            </a:solidFill>
            <a:ln>
              <a:noFill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9334500" y="-8466"/>
              <a:ext cx="2854200" cy="686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0"/>
              </a:srgbClr>
            </a:solidFill>
            <a:ln>
              <a:noFill/>
            </a:ln>
          </p:spPr>
        </p:sp>
        <p:sp>
          <p:nvSpPr>
            <p:cNvPr id="228" name="Shape 228"/>
            <p:cNvSpPr/>
            <p:nvPr/>
          </p:nvSpPr>
          <p:spPr>
            <a:xfrm>
              <a:off x="10898729" y="-8466"/>
              <a:ext cx="1290000" cy="686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chemeClr val="accent2">
                <a:alpha val="69800"/>
              </a:schemeClr>
            </a:solidFill>
            <a:ln>
              <a:noFill/>
            </a:ln>
          </p:spPr>
        </p:sp>
        <p:sp>
          <p:nvSpPr>
            <p:cNvPr id="229" name="Shape 229"/>
            <p:cNvSpPr/>
            <p:nvPr/>
          </p:nvSpPr>
          <p:spPr>
            <a:xfrm>
              <a:off x="10938999" y="-8466"/>
              <a:ext cx="1249800" cy="686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230" name="Shape 230"/>
            <p:cNvSpPr/>
            <p:nvPr/>
          </p:nvSpPr>
          <p:spPr>
            <a:xfrm>
              <a:off x="10371665" y="3589867"/>
              <a:ext cx="1817100" cy="32682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0"/>
              </a:srgbClr>
            </a:solidFill>
            <a:ln>
              <a:noFill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31" name="Shape 231"/>
          <p:cNvSpPr txBox="1">
            <a:spLocks noGrp="1"/>
          </p:cNvSpPr>
          <p:nvPr>
            <p:ph type="ctrTitle"/>
          </p:nvPr>
        </p:nvSpPr>
        <p:spPr>
          <a:xfrm>
            <a:off x="1130300" y="1803400"/>
            <a:ext cx="5825100" cy="1234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r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1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subTitle" idx="1"/>
          </p:nvPr>
        </p:nvSpPr>
        <p:spPr>
          <a:xfrm>
            <a:off x="1130300" y="3038124"/>
            <a:ext cx="5825100" cy="822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dt" idx="10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4" name="Shape 234"/>
          <p:cNvSpPr txBox="1">
            <a:spLocks noGrp="1"/>
          </p:cNvSpPr>
          <p:nvPr>
            <p:ph type="ftr" idx="11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7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508001" y="2025650"/>
            <a:ext cx="6447600" cy="1369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508001" y="3395586"/>
            <a:ext cx="6447600" cy="645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5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dt" idx="10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ftr" idx="11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7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508000" y="1620441"/>
            <a:ext cx="3138000" cy="2910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marR="0" lvl="0" indent="-1905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58800" marR="0" lvl="1" indent="-152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3600" marR="0" lvl="2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06500" marR="0" lvl="3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549400" marR="0" lvl="4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892300" marR="0" lvl="5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235200" marR="0" lvl="6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578100" marR="0" lvl="7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921000" marR="0" lvl="8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2"/>
          </p:nvPr>
        </p:nvSpPr>
        <p:spPr>
          <a:xfrm>
            <a:off x="3817477" y="1620441"/>
            <a:ext cx="3138000" cy="2910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marR="0" lvl="0" indent="-1905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58800" marR="0" lvl="1" indent="-152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3600" marR="0" lvl="2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06500" marR="0" lvl="3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549400" marR="0" lvl="4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892300" marR="0" lvl="5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235200" marR="0" lvl="6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578100" marR="0" lvl="7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921000" marR="0" lvl="8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dt" idx="10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ftr" idx="11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7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506808" y="1620737"/>
            <a:ext cx="3139200" cy="432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5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2"/>
          </p:nvPr>
        </p:nvSpPr>
        <p:spPr>
          <a:xfrm>
            <a:off x="506808" y="2052933"/>
            <a:ext cx="3139200" cy="24779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marR="0" lvl="0" indent="-1905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58800" marR="0" lvl="1" indent="-152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3600" marR="0" lvl="2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06500" marR="0" lvl="3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549400" marR="0" lvl="4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892300" marR="0" lvl="5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235200" marR="0" lvl="6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578100" marR="0" lvl="7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921000" marR="0" lvl="8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body" idx="3"/>
          </p:nvPr>
        </p:nvSpPr>
        <p:spPr>
          <a:xfrm>
            <a:off x="3816287" y="1620737"/>
            <a:ext cx="3139199" cy="432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5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body" idx="4"/>
          </p:nvPr>
        </p:nvSpPr>
        <p:spPr>
          <a:xfrm>
            <a:off x="3816287" y="2052933"/>
            <a:ext cx="3139200" cy="24779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marR="0" lvl="0" indent="-1905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58800" marR="0" lvl="1" indent="-152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3600" marR="0" lvl="2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06500" marR="0" lvl="3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549400" marR="0" lvl="4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892300" marR="0" lvl="5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235200" marR="0" lvl="6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578100" marR="0" lvl="7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921000" marR="0" lvl="8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dt" idx="10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ftr" idx="11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7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dt" idx="10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ftr" idx="11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7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dt" idx="10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ftr" idx="11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7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508000" y="1123953"/>
            <a:ext cx="2890800" cy="958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15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3570345" y="386193"/>
            <a:ext cx="3385200" cy="4144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marR="0" lvl="0" indent="-1905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58800" marR="0" lvl="1" indent="-152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3600" marR="0" lvl="2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06500" marR="0" lvl="3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549400" marR="0" lvl="4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892300" marR="0" lvl="5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235200" marR="0" lvl="6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578100" marR="0" lvl="7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921000" marR="0" lvl="8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body" idx="2"/>
          </p:nvPr>
        </p:nvSpPr>
        <p:spPr>
          <a:xfrm>
            <a:off x="508000" y="2082801"/>
            <a:ext cx="2890800" cy="1938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-127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-127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-127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-127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-127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-127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-127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-127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1" name="Shape 271"/>
          <p:cNvSpPr txBox="1">
            <a:spLocks noGrp="1"/>
          </p:cNvSpPr>
          <p:nvPr>
            <p:ph type="dt" idx="10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ftr" idx="11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7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508000" y="3600450"/>
            <a:ext cx="6447600" cy="425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1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6" name="Shape 276"/>
          <p:cNvSpPr>
            <a:spLocks noGrp="1"/>
          </p:cNvSpPr>
          <p:nvPr>
            <p:ph type="pic" idx="2"/>
          </p:nvPr>
        </p:nvSpPr>
        <p:spPr>
          <a:xfrm>
            <a:off x="508000" y="457200"/>
            <a:ext cx="6447600" cy="2884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508000" y="4025503"/>
            <a:ext cx="6447600" cy="505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7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7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7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7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7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7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ftr" idx="11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7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Shape 280"/>
          <p:cNvSpPr txBox="1">
            <a:spLocks noGrp="1"/>
          </p:cNvSpPr>
          <p:nvPr>
            <p:ph type="dt" idx="10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600" cy="2552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3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508001" y="3352800"/>
            <a:ext cx="6447600" cy="1178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dt" idx="10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ftr" idx="11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7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698500" y="457200"/>
            <a:ext cx="6070500" cy="2266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3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1024604" y="2724150"/>
            <a:ext cx="5418300" cy="285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892300" marR="0" lvl="5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235200" marR="0" lvl="6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578100" marR="0" lvl="7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921000" marR="0" lvl="8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2"/>
          </p:nvPr>
        </p:nvSpPr>
        <p:spPr>
          <a:xfrm>
            <a:off x="508001" y="3352800"/>
            <a:ext cx="6447600" cy="1178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dt" idx="10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ftr" idx="11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7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406402" y="592783"/>
            <a:ext cx="457200" cy="4385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6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6669758" y="2164917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6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508001" y="1448991"/>
            <a:ext cx="6447600" cy="1946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3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508001" y="3395586"/>
            <a:ext cx="6447600" cy="1135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99" name="Shape 299"/>
          <p:cNvSpPr txBox="1">
            <a:spLocks noGrp="1"/>
          </p:cNvSpPr>
          <p:nvPr>
            <p:ph type="dt" idx="10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ftr" idx="11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7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Name Card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698500" y="457200"/>
            <a:ext cx="6070500" cy="2266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3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507998" y="3009900"/>
            <a:ext cx="6447600" cy="385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892300" marR="0" lvl="5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235200" marR="0" lvl="6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578100" marR="0" lvl="7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921000" marR="0" lvl="8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body" idx="2"/>
          </p:nvPr>
        </p:nvSpPr>
        <p:spPr>
          <a:xfrm>
            <a:off x="508001" y="3395586"/>
            <a:ext cx="6447600" cy="1135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dt" idx="10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07" name="Shape 307"/>
          <p:cNvSpPr txBox="1">
            <a:spLocks noGrp="1"/>
          </p:cNvSpPr>
          <p:nvPr>
            <p:ph type="ftr" idx="11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7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406402" y="592783"/>
            <a:ext cx="457200" cy="4385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6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6669758" y="2164917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6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ue or False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514349" y="457200"/>
            <a:ext cx="6441300" cy="2266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3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507998" y="3009900"/>
            <a:ext cx="6447600" cy="385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892300" marR="0" lvl="5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235200" marR="0" lvl="6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578100" marR="0" lvl="7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921000" marR="0" lvl="8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body" idx="2"/>
          </p:nvPr>
        </p:nvSpPr>
        <p:spPr>
          <a:xfrm>
            <a:off x="508001" y="3395586"/>
            <a:ext cx="6447600" cy="1135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15" name="Shape 315"/>
          <p:cNvSpPr txBox="1">
            <a:spLocks noGrp="1"/>
          </p:cNvSpPr>
          <p:nvPr>
            <p:ph type="dt" idx="10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ftr" idx="11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17" name="Shape 317"/>
          <p:cNvSpPr txBox="1">
            <a:spLocks noGrp="1"/>
          </p:cNvSpPr>
          <p:nvPr>
            <p:ph type="sldNum" idx="12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7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 rot="5400000">
            <a:off x="2276401" y="-148058"/>
            <a:ext cx="2910600" cy="6447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marR="0" lvl="0" indent="-1905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58800" marR="0" lvl="1" indent="-152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3600" marR="0" lvl="2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06500" marR="0" lvl="3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549400" marR="0" lvl="4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892300" marR="0" lvl="5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235200" marR="0" lvl="6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578100" marR="0" lvl="7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921000" marR="0" lvl="8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21" name="Shape 321"/>
          <p:cNvSpPr txBox="1">
            <a:spLocks noGrp="1"/>
          </p:cNvSpPr>
          <p:nvPr>
            <p:ph type="dt" idx="10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ftr" idx="11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sldNum" idx="12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7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 rot="5400000">
            <a:off x="4495661" y="1937249"/>
            <a:ext cx="3938700" cy="97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 rot="5400000">
            <a:off x="1186263" y="-220950"/>
            <a:ext cx="3938700" cy="5295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marR="0" lvl="0" indent="-1905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58800" marR="0" lvl="1" indent="-152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3600" marR="0" lvl="2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06500" marR="0" lvl="3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549400" marR="0" lvl="4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892300" marR="0" lvl="5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235200" marR="0" lvl="6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578100" marR="0" lvl="7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921000" marR="0" lvl="8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27" name="Shape 327"/>
          <p:cNvSpPr txBox="1">
            <a:spLocks noGrp="1"/>
          </p:cNvSpPr>
          <p:nvPr>
            <p:ph type="dt" idx="10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ftr" idx="11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29" name="Shape 329"/>
          <p:cNvSpPr txBox="1">
            <a:spLocks noGrp="1"/>
          </p:cNvSpPr>
          <p:nvPr>
            <p:ph type="sldNum" idx="12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7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C7F5"/>
            </a:gs>
            <a:gs pos="73000">
              <a:srgbClr val="80C7F5"/>
            </a:gs>
            <a:gs pos="100000">
              <a:srgbClr val="86A5CB"/>
            </a:gs>
          </a:gsLst>
          <a:lin ang="6119877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\\DROBO-FS\QuickDrops\JB\PPTX NG\Droplets\LightingOverlay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0740"/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SzPct val="78571"/>
              <a:buNone/>
              <a:defRPr sz="1400"/>
            </a:lvl2pPr>
            <a:lvl3pPr lvl="2" indent="0" rtl="0">
              <a:spcBef>
                <a:spcPts val="0"/>
              </a:spcBef>
              <a:buSzPct val="78571"/>
              <a:buNone/>
              <a:defRPr sz="1400"/>
            </a:lvl3pPr>
            <a:lvl4pPr lvl="3" indent="0" rtl="0">
              <a:spcBef>
                <a:spcPts val="0"/>
              </a:spcBef>
              <a:buSzPct val="78571"/>
              <a:buNone/>
              <a:defRPr sz="1400"/>
            </a:lvl4pPr>
            <a:lvl5pPr lvl="4" indent="0" rtl="0">
              <a:spcBef>
                <a:spcPts val="0"/>
              </a:spcBef>
              <a:buSzPct val="78571"/>
              <a:buNone/>
              <a:defRPr sz="1400"/>
            </a:lvl5pPr>
            <a:lvl6pPr lvl="5" indent="0" rtl="0">
              <a:spcBef>
                <a:spcPts val="0"/>
              </a:spcBef>
              <a:buSzPct val="78571"/>
              <a:buNone/>
              <a:defRPr sz="1400"/>
            </a:lvl6pPr>
            <a:lvl7pPr lvl="6" indent="0" rtl="0">
              <a:spcBef>
                <a:spcPts val="0"/>
              </a:spcBef>
              <a:buSzPct val="78571"/>
              <a:buNone/>
              <a:defRPr sz="1400"/>
            </a:lvl7pPr>
            <a:lvl8pPr lvl="7" indent="0" rtl="0">
              <a:spcBef>
                <a:spcPts val="0"/>
              </a:spcBef>
              <a:buSzPct val="78571"/>
              <a:buNone/>
              <a:defRPr sz="1400"/>
            </a:lvl8pPr>
            <a:lvl9pPr lvl="8" indent="0" rtl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331" y="1775319"/>
            <a:ext cx="7773300" cy="256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SzPct val="137500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SzPct val="137500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Shape 197"/>
          <p:cNvGrpSpPr/>
          <p:nvPr/>
        </p:nvGrpSpPr>
        <p:grpSpPr>
          <a:xfrm>
            <a:off x="0" y="-6350"/>
            <a:ext cx="9144106" cy="5149934"/>
            <a:chOff x="0" y="-8467"/>
            <a:chExt cx="12192142" cy="6866579"/>
          </a:xfrm>
        </p:grpSpPr>
        <p:cxnSp>
          <p:nvCxnSpPr>
            <p:cNvPr id="198" name="Shape 198"/>
            <p:cNvCxnSpPr/>
            <p:nvPr/>
          </p:nvCxnSpPr>
          <p:spPr>
            <a:xfrm>
              <a:off x="9371011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Shape 199"/>
            <p:cNvCxnSpPr/>
            <p:nvPr/>
          </p:nvCxnSpPr>
          <p:spPr>
            <a:xfrm flipH="1">
              <a:off x="7425125" y="3681412"/>
              <a:ext cx="4763700" cy="31767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0" name="Shape 200"/>
            <p:cNvSpPr/>
            <p:nvPr/>
          </p:nvSpPr>
          <p:spPr>
            <a:xfrm>
              <a:off x="9181475" y="-8466"/>
              <a:ext cx="3007200" cy="686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35690"/>
              </a:schemeClr>
            </a:solidFill>
            <a:ln>
              <a:noFill/>
            </a:ln>
          </p:spPr>
        </p:sp>
        <p:sp>
          <p:nvSpPr>
            <p:cNvPr id="201" name="Shape 201"/>
            <p:cNvSpPr/>
            <p:nvPr/>
          </p:nvSpPr>
          <p:spPr>
            <a:xfrm>
              <a:off x="9603442" y="-8466"/>
              <a:ext cx="2588700" cy="686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02" name="Shape 202"/>
            <p:cNvSpPr/>
            <p:nvPr/>
          </p:nvSpPr>
          <p:spPr>
            <a:xfrm>
              <a:off x="8932332" y="3048000"/>
              <a:ext cx="3259800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0"/>
              </a:srgbClr>
            </a:solidFill>
            <a:ln>
              <a:noFill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9334500" y="-8466"/>
              <a:ext cx="2854200" cy="686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0"/>
              </a:srgbClr>
            </a:solidFill>
            <a:ln>
              <a:noFill/>
            </a:ln>
          </p:spPr>
        </p:sp>
        <p:sp>
          <p:nvSpPr>
            <p:cNvPr id="204" name="Shape 204"/>
            <p:cNvSpPr/>
            <p:nvPr/>
          </p:nvSpPr>
          <p:spPr>
            <a:xfrm>
              <a:off x="10898729" y="-8466"/>
              <a:ext cx="1290000" cy="686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chemeClr val="accent2">
                <a:alpha val="69800"/>
              </a:schemeClr>
            </a:solidFill>
            <a:ln>
              <a:noFill/>
            </a:ln>
          </p:spPr>
        </p:sp>
        <p:sp>
          <p:nvSpPr>
            <p:cNvPr id="205" name="Shape 205"/>
            <p:cNvSpPr/>
            <p:nvPr/>
          </p:nvSpPr>
          <p:spPr>
            <a:xfrm>
              <a:off x="10938999" y="-8466"/>
              <a:ext cx="1249800" cy="686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206" name="Shape 206"/>
            <p:cNvSpPr/>
            <p:nvPr/>
          </p:nvSpPr>
          <p:spPr>
            <a:xfrm>
              <a:off x="10371665" y="3589867"/>
              <a:ext cx="1817100" cy="32682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0"/>
              </a:srgbClr>
            </a:solidFill>
            <a:ln>
              <a:noFill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0" y="4013200"/>
              <a:ext cx="448800" cy="28449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SzPct val="4074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508000" y="1620441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54000" marR="0" lvl="0" indent="-1905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58800" marR="0" lvl="1" indent="-152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3600" marR="0" lvl="2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06500" marR="0" lvl="3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549400" marR="0" lvl="4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892300" marR="0" lvl="5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235200" marR="0" lvl="6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578100" marR="0" lvl="7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921000" marR="0" lvl="8" indent="-1270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dt" idx="10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SzPct val="157142"/>
              <a:buNone/>
              <a:defRPr sz="7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ftr" idx="11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SzPct val="157142"/>
              <a:buNone/>
              <a:defRPr sz="7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7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</p:sldLayoutIdLst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ctrTitle"/>
          </p:nvPr>
        </p:nvSpPr>
        <p:spPr>
          <a:xfrm>
            <a:off x="-78275" y="819950"/>
            <a:ext cx="7178400" cy="8235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73C54"/>
              </a:buClr>
              <a:buSzPct val="25000"/>
              <a:buFont typeface="Arial"/>
              <a:buNone/>
            </a:pPr>
            <a:r>
              <a:rPr lang="en">
                <a:solidFill>
                  <a:srgbClr val="273C54"/>
                </a:solidFill>
                <a:latin typeface="Comic Sans MS"/>
                <a:ea typeface="Comic Sans MS"/>
                <a:cs typeface="Comic Sans MS"/>
                <a:sym typeface="Comic Sans MS"/>
              </a:rPr>
              <a:t>SMART</a:t>
            </a:r>
            <a:r>
              <a:rPr lang="en" sz="3600" b="0" i="0" u="none" strike="noStrike" cap="none">
                <a:solidFill>
                  <a:srgbClr val="273C54"/>
                </a:solidFill>
                <a:latin typeface="Comic Sans MS"/>
                <a:ea typeface="Comic Sans MS"/>
                <a:cs typeface="Comic Sans MS"/>
                <a:sym typeface="Comic Sans MS"/>
              </a:rPr>
              <a:t> BUOY</a:t>
            </a:r>
          </a:p>
        </p:txBody>
      </p:sp>
      <p:sp>
        <p:nvSpPr>
          <p:cNvPr id="335" name="Shape 335"/>
          <p:cNvSpPr txBox="1">
            <a:spLocks noGrp="1"/>
          </p:cNvSpPr>
          <p:nvPr>
            <p:ph type="subTitle" idx="1"/>
          </p:nvPr>
        </p:nvSpPr>
        <p:spPr>
          <a:xfrm>
            <a:off x="656783" y="2747475"/>
            <a:ext cx="6517499" cy="1557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700" b="0" i="0" u="none" strike="noStrike" cap="none">
                <a:solidFill>
                  <a:srgbClr val="273C54"/>
                </a:solidFill>
                <a:latin typeface="Comic Sans MS"/>
                <a:ea typeface="Comic Sans MS"/>
                <a:cs typeface="Comic Sans MS"/>
                <a:sym typeface="Comic Sans MS"/>
              </a:rPr>
              <a:t>BRYAN MCCOMBS EE</a:t>
            </a:r>
          </a:p>
          <a:p>
            <a:pPr marL="0" marR="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700" b="0" i="0" u="none" strike="noStrike" cap="none">
                <a:solidFill>
                  <a:srgbClr val="273C54"/>
                </a:solidFill>
                <a:latin typeface="Comic Sans MS"/>
                <a:ea typeface="Comic Sans MS"/>
                <a:cs typeface="Comic Sans MS"/>
                <a:sym typeface="Comic Sans MS"/>
              </a:rPr>
              <a:t>DANIEL ROSABAL EE</a:t>
            </a:r>
          </a:p>
          <a:p>
            <a:pPr marL="0" marR="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700" b="0" i="0" u="none" strike="noStrike" cap="none">
                <a:solidFill>
                  <a:srgbClr val="273C54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MATT CROUCH  </a:t>
            </a:r>
            <a:r>
              <a:rPr lang="en">
                <a:solidFill>
                  <a:srgbClr val="273C54"/>
                </a:solidFill>
                <a:latin typeface="Comic Sans MS"/>
                <a:ea typeface="Comic Sans MS"/>
                <a:cs typeface="Comic Sans MS"/>
                <a:sym typeface="Comic Sans MS"/>
              </a:rPr>
              <a:t>	PSE</a:t>
            </a:r>
          </a:p>
          <a:p>
            <a:pPr marL="0" marR="0" lvl="0" indent="0" algn="l" rtl="0">
              <a:lnSpc>
                <a:spcPct val="110000"/>
              </a:lnSpc>
              <a:spcBef>
                <a:spcPts val="8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700" b="0" i="0" u="none" strike="noStrike" cap="none">
                <a:solidFill>
                  <a:srgbClr val="273C54"/>
                </a:solidFill>
                <a:latin typeface="Comic Sans MS"/>
                <a:ea typeface="Comic Sans MS"/>
                <a:cs typeface="Comic Sans MS"/>
                <a:sym typeface="Comic Sans MS"/>
              </a:rPr>
              <a:t>JULIAN ROJAS   CE</a:t>
            </a:r>
          </a:p>
        </p:txBody>
      </p:sp>
      <p:pic>
        <p:nvPicPr>
          <p:cNvPr id="336" name="Shape 336" descr="Layer 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125" y="754525"/>
            <a:ext cx="3419974" cy="2803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548050" y="2158225"/>
            <a:ext cx="1457400" cy="4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Group 11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fade/>
      </p:transition>
    </mc:Choice>
    <mc:Fallback>
      <p:transition spd="slow" advTm="60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609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Battery Charger</a:t>
            </a:r>
          </a:p>
        </p:txBody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385525" y="1249275"/>
            <a:ext cx="6447600" cy="32247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254000" marR="0" lvl="0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Based on the MCP73871 microchip</a:t>
            </a:r>
          </a:p>
          <a:p>
            <a:pPr marL="254000" marR="0" lvl="0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Temperature monitoring</a:t>
            </a:r>
          </a:p>
          <a:p>
            <a:pPr lv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Three indicator LEDs</a:t>
            </a:r>
          </a:p>
          <a:p>
            <a:pPr lvl="1">
              <a:spcBef>
                <a:spcPts val="400"/>
              </a:spcBef>
              <a:buSzPct val="100000"/>
            </a:pPr>
            <a:r>
              <a:rPr lang="en"/>
              <a:t>Power</a:t>
            </a:r>
          </a:p>
          <a:p>
            <a:pPr lvl="1">
              <a:spcBef>
                <a:spcPts val="400"/>
              </a:spcBef>
              <a:buSzPct val="100000"/>
            </a:pPr>
            <a:r>
              <a:rPr lang="en"/>
              <a:t>Charging status</a:t>
            </a:r>
          </a:p>
          <a:p>
            <a:pPr lvl="1" rtl="0">
              <a:spcBef>
                <a:spcPts val="400"/>
              </a:spcBef>
              <a:buSzPct val="100000"/>
            </a:pPr>
            <a:r>
              <a:rPr lang="en"/>
              <a:t>Charging complete</a:t>
            </a:r>
          </a:p>
          <a:p>
            <a:pPr marL="254000" marR="0" lvl="0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Lightweight (5.7g)</a:t>
            </a:r>
          </a:p>
          <a:p>
            <a:pPr marL="254000" marR="0" lvl="0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Too dark?</a:t>
            </a: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399" name="Shape 399" descr="Screen Shot 2016-09-28 at 7.58.39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435" y="1176799"/>
            <a:ext cx="1788375" cy="15045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0" name="Shape 400"/>
          <p:cNvGraphicFramePr/>
          <p:nvPr/>
        </p:nvGraphicFramePr>
        <p:xfrm>
          <a:off x="3830600" y="2921025"/>
          <a:ext cx="2602050" cy="1524000"/>
        </p:xfrm>
        <a:graphic>
          <a:graphicData uri="http://schemas.openxmlformats.org/drawingml/2006/table">
            <a:tbl>
              <a:tblPr>
                <a:noFill/>
                <a:tableStyleId>{E8DBC3F4-461C-4298-87AA-1740E6761FEC}</a:tableStyleId>
              </a:tblPr>
              <a:tblGrid>
                <a:gridCol w="130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Supplier</a:t>
                      </a: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Adafruit</a:t>
                      </a: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Product ID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390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Size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1.6” x 1.3”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Cost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$17.50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508000" y="460125"/>
            <a:ext cx="6447600" cy="5463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Power Converter</a:t>
            </a:r>
          </a:p>
        </p:txBody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508000" y="1620441"/>
            <a:ext cx="6447600" cy="29106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rtl="0">
              <a:spcBef>
                <a:spcPts val="800"/>
              </a:spcBef>
            </a:pPr>
            <a:r>
              <a:rPr lang="en"/>
              <a:t>Based on TI’s TPS63060</a:t>
            </a:r>
          </a:p>
          <a:p>
            <a:pPr marL="457200" lvl="0" indent="-228600" rtl="0">
              <a:spcBef>
                <a:spcPts val="800"/>
              </a:spcBef>
            </a:pPr>
            <a:r>
              <a:rPr lang="en"/>
              <a:t>3 to 12V input</a:t>
            </a:r>
          </a:p>
          <a:p>
            <a:pPr marL="457200" lvl="0" indent="-228600" rtl="0">
              <a:spcBef>
                <a:spcPts val="800"/>
              </a:spcBef>
            </a:pPr>
            <a:r>
              <a:rPr lang="en"/>
              <a:t>5V output</a:t>
            </a:r>
          </a:p>
          <a:p>
            <a:pPr marL="457200" lvl="0" indent="-228600" rtl="0">
              <a:spcBef>
                <a:spcPts val="800"/>
              </a:spcBef>
            </a:pPr>
            <a:r>
              <a:rPr lang="en"/>
              <a:t>90%+ operating efficiency</a:t>
            </a:r>
          </a:p>
          <a:p>
            <a:pPr marL="457200" lvl="0" indent="-228600" rtl="0">
              <a:spcBef>
                <a:spcPts val="800"/>
              </a:spcBef>
            </a:pPr>
            <a:r>
              <a:rPr lang="en"/>
              <a:t>Lightweight (2.5g)</a:t>
            </a:r>
          </a:p>
          <a:p>
            <a:pPr marL="0" lvl="0" indent="0">
              <a:spcBef>
                <a:spcPts val="800"/>
              </a:spcBef>
              <a:buNone/>
            </a:pPr>
            <a:endParaRPr/>
          </a:p>
        </p:txBody>
      </p:sp>
      <p:pic>
        <p:nvPicPr>
          <p:cNvPr id="407" name="Shape 407" descr="Screen Shot 2016-09-28 at 3.55.1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162" y="1106799"/>
            <a:ext cx="2564925" cy="1594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8" name="Shape 408"/>
          <p:cNvGraphicFramePr/>
          <p:nvPr/>
        </p:nvGraphicFramePr>
        <p:xfrm>
          <a:off x="3830600" y="2921025"/>
          <a:ext cx="2602050" cy="1524000"/>
        </p:xfrm>
        <a:graphic>
          <a:graphicData uri="http://schemas.openxmlformats.org/drawingml/2006/table">
            <a:tbl>
              <a:tblPr>
                <a:noFill/>
                <a:tableStyleId>{E8DBC3F4-461C-4298-87AA-1740E6761FEC}</a:tableStyleId>
              </a:tblPr>
              <a:tblGrid>
                <a:gridCol w="130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Supplier</a:t>
                      </a: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Adafruit</a:t>
                      </a: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Product ID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2190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Size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0.7” x 1.3”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Cost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$9.95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title"/>
          </p:nvPr>
        </p:nvSpPr>
        <p:spPr>
          <a:xfrm>
            <a:off x="434350" y="285325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Sensors</a:t>
            </a:r>
          </a:p>
        </p:txBody>
      </p:sp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25" y="1415223"/>
            <a:ext cx="6721900" cy="284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100" y="184624"/>
            <a:ext cx="2187550" cy="122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3D Movement View </a:t>
            </a:r>
          </a:p>
        </p:txBody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508000" y="1620441"/>
            <a:ext cx="6447501" cy="291057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254000" marR="0" lvl="0" indent="-2603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None/>
            </a:pPr>
            <a:r>
              <a:rPr lang="en"/>
              <a:t>A</a:t>
            </a:r>
            <a:r>
              <a:rPr lang="en">
                <a:solidFill>
                  <a:srgbClr val="434343"/>
                </a:solidFill>
              </a:rPr>
              <a:t>dafruit 9-DOF Breakout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1000"/>
              </a:spcAft>
              <a:buClr>
                <a:srgbClr val="16B0E3"/>
              </a:buClr>
              <a:buSzPct val="100000"/>
            </a:pPr>
            <a:r>
              <a:rPr lang="en">
                <a:solidFill>
                  <a:srgbClr val="434343"/>
                </a:solidFill>
              </a:rPr>
              <a:t>Regulated supply voltage 1.71 to 3.6 V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16B0E3"/>
              </a:buClr>
              <a:buSzPct val="100000"/>
              <a:buFont typeface="Trebuchet MS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L3GD20H 3-axis gyroscope: ±250, ±500, or ±2000 dps scale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16B0E3"/>
              </a:buClr>
              <a:buSzPct val="100000"/>
              <a:buFont typeface="Trebuchet MS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LSM303 3-axis compass: ±1.3 to ±8.1 gauss magnetic field scale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16B0E3"/>
              </a:buClr>
              <a:buSzPct val="100000"/>
              <a:buFont typeface="Trebuchet MS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LSM303 3-axis accelerometer: ±2g/±4g/±8g/±16g selectable scale</a:t>
            </a:r>
          </a:p>
          <a:p>
            <a:pPr marL="457200" marR="0" lvl="0" indent="-317500" algn="l" rtl="0">
              <a:spcBef>
                <a:spcPts val="800"/>
              </a:spcBef>
              <a:spcAft>
                <a:spcPts val="0"/>
              </a:spcAft>
              <a:buClr>
                <a:srgbClr val="16B0E3"/>
              </a:buClr>
              <a:buSzPct val="100000"/>
            </a:pPr>
            <a:r>
              <a:rPr lang="en">
                <a:solidFill>
                  <a:srgbClr val="434343"/>
                </a:solidFill>
              </a:rPr>
              <a:t>I2C/SPI digital output interface</a:t>
            </a:r>
          </a:p>
          <a:p>
            <a:pPr marL="457200" marR="0" lvl="0" indent="-317500" algn="l" rtl="0">
              <a:spcBef>
                <a:spcPts val="800"/>
              </a:spcBef>
              <a:spcAft>
                <a:spcPts val="0"/>
              </a:spcAft>
              <a:buClr>
                <a:srgbClr val="16B0E3"/>
              </a:buClr>
              <a:buSzPct val="100000"/>
            </a:pPr>
            <a:r>
              <a:rPr lang="en">
                <a:solidFill>
                  <a:srgbClr val="434343"/>
                </a:solidFill>
              </a:rPr>
              <a:t>16 bit data output </a:t>
            </a:r>
          </a:p>
          <a:p>
            <a:pPr marL="457200" marR="0" lvl="0" indent="-317500" algn="l" rtl="0">
              <a:spcBef>
                <a:spcPts val="800"/>
              </a:spcBef>
              <a:spcAft>
                <a:spcPts val="0"/>
              </a:spcAft>
              <a:buClr>
                <a:srgbClr val="16B0E3"/>
              </a:buClr>
              <a:buSzPct val="100000"/>
            </a:pPr>
            <a:r>
              <a:rPr lang="en"/>
              <a:t>Lightweight (2.8g)</a:t>
            </a:r>
          </a:p>
          <a:p>
            <a:pPr marL="254000" marR="0" lvl="0" indent="-2603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None/>
            </a:pPr>
            <a:endParaRPr/>
          </a:p>
        </p:txBody>
      </p:sp>
      <p:graphicFrame>
        <p:nvGraphicFramePr>
          <p:cNvPr id="422" name="Shape 422"/>
          <p:cNvGraphicFramePr/>
          <p:nvPr/>
        </p:nvGraphicFramePr>
        <p:xfrm>
          <a:off x="3929900" y="3486062"/>
          <a:ext cx="2602050" cy="1524000"/>
        </p:xfrm>
        <a:graphic>
          <a:graphicData uri="http://schemas.openxmlformats.org/drawingml/2006/table">
            <a:tbl>
              <a:tblPr>
                <a:noFill/>
                <a:tableStyleId>{E8DBC3F4-461C-4298-87AA-1740E6761FEC}</a:tableStyleId>
              </a:tblPr>
              <a:tblGrid>
                <a:gridCol w="130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Supplier</a:t>
                      </a: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Adafruit</a:t>
                      </a: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Product ID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1714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Size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1.5” x 0.9”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Cost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$19.95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200" y="403143"/>
            <a:ext cx="2247449" cy="141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Wind Speed</a:t>
            </a:r>
          </a:p>
        </p:txBody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468225" y="1608954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"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Adafruit Anemometer</a:t>
            </a:r>
          </a:p>
          <a:p>
            <a:pPr marL="254000" marR="0" lvl="0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Supply Voltage  5-24V</a:t>
            </a:r>
          </a:p>
          <a:p>
            <a:pPr marL="254000" marR="0" lvl="0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Analog output</a:t>
            </a:r>
          </a:p>
          <a:p>
            <a:pPr marR="0" lvl="1" algn="l" rtl="0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0.4V (0 mph) -2.0V (72 mph)</a:t>
            </a:r>
          </a:p>
          <a:p>
            <a:pPr marR="0" lvl="1" algn="l" rtl="0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Every 50 mV  ~ 2 mph</a:t>
            </a:r>
          </a:p>
          <a:p>
            <a:pPr marL="254000" marR="0" lvl="0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Accurate</a:t>
            </a:r>
          </a:p>
          <a:p>
            <a:pPr marR="0" lvl="1" algn="l" rtl="0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Within ±1 mph</a:t>
            </a:r>
          </a:p>
          <a:p>
            <a:pPr marL="254000" marR="0" lvl="0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Durable</a:t>
            </a:r>
          </a:p>
          <a:p>
            <a:pPr marL="254000" marR="0" lvl="0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Waterproof</a:t>
            </a: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Shape 430" descr="https://cdn-shop.adafruit.com/1200x900/1733-0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9200" y="592174"/>
            <a:ext cx="2909100" cy="218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1" name="Shape 431"/>
          <p:cNvGraphicFramePr/>
          <p:nvPr/>
        </p:nvGraphicFramePr>
        <p:xfrm>
          <a:off x="4012725" y="2921025"/>
          <a:ext cx="2602050" cy="1524000"/>
        </p:xfrm>
        <a:graphic>
          <a:graphicData uri="http://schemas.openxmlformats.org/drawingml/2006/table">
            <a:tbl>
              <a:tblPr>
                <a:noFill/>
                <a:tableStyleId>{E8DBC3F4-461C-4298-87AA-1740E6761FEC}</a:tableStyleId>
              </a:tblPr>
              <a:tblGrid>
                <a:gridCol w="130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Manufacturer</a:t>
                      </a: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Adafruit</a:t>
                      </a: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Product ID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1733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Size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4” x 5.6”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Cost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$44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507950" y="1219666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"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DS18B20 Digital Temperature Sensor</a:t>
            </a:r>
          </a:p>
          <a:p>
            <a:pPr marL="254000" marR="0" lvl="0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Wide range, Good accuracy</a:t>
            </a:r>
          </a:p>
          <a:p>
            <a:pPr marR="0" lvl="1" algn="l" rtl="0">
              <a:spcBef>
                <a:spcPts val="800"/>
              </a:spcBef>
              <a:spcAft>
                <a:spcPts val="0"/>
              </a:spcAft>
              <a:buSzPct val="91666"/>
            </a:pPr>
            <a:r>
              <a:rPr lang="en"/>
              <a:t>-55° - 125° C (-67°-257°F)</a:t>
            </a:r>
          </a:p>
          <a:p>
            <a:pPr marR="0" lvl="1" algn="l" rtl="0">
              <a:spcBef>
                <a:spcPts val="800"/>
              </a:spcBef>
              <a:spcAft>
                <a:spcPts val="0"/>
              </a:spcAft>
              <a:buSzPct val="91666"/>
            </a:pPr>
            <a:r>
              <a:rPr lang="en"/>
              <a:t>±0.5° over -10°- 85° C range (±1°F over 50°-185°F)</a:t>
            </a:r>
          </a:p>
          <a:p>
            <a:pPr marL="254000" marR="0" lvl="0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Simple Implementation</a:t>
            </a:r>
          </a:p>
          <a:p>
            <a:pPr marR="0" lvl="1" algn="l" rtl="0">
              <a:spcBef>
                <a:spcPts val="800"/>
              </a:spcBef>
              <a:spcAft>
                <a:spcPts val="0"/>
              </a:spcAft>
              <a:buSzPct val="91666"/>
            </a:pPr>
            <a:r>
              <a:rPr lang="en"/>
              <a:t>Single data wire</a:t>
            </a:r>
          </a:p>
          <a:p>
            <a:pPr marR="0" lvl="1" algn="l" rtl="0">
              <a:spcBef>
                <a:spcPts val="800"/>
              </a:spcBef>
              <a:spcAft>
                <a:spcPts val="0"/>
              </a:spcAft>
              <a:buSzPct val="91666"/>
            </a:pPr>
            <a:r>
              <a:rPr lang="en"/>
              <a:t>Parasitic Power </a:t>
            </a:r>
          </a:p>
          <a:p>
            <a:pPr lvl="1" rtl="0">
              <a:spcBef>
                <a:spcPts val="0"/>
              </a:spcBef>
              <a:buSzPct val="100000"/>
            </a:pPr>
            <a:r>
              <a:rPr lang="en"/>
              <a:t>Each sensor has a unique 64 bit address</a:t>
            </a:r>
          </a:p>
          <a:p>
            <a:pPr lvl="0" rtl="0">
              <a:spcBef>
                <a:spcPts val="0"/>
              </a:spcBef>
              <a:buClr>
                <a:schemeClr val="accent1"/>
              </a:buClr>
              <a:buSzPct val="127272"/>
              <a:buFont typeface="Noto Sans Symbols"/>
              <a:buChar char="▶"/>
            </a:pPr>
            <a:r>
              <a:rPr lang="en"/>
              <a:t>9-12 bit programmable resolution</a:t>
            </a:r>
          </a:p>
          <a:p>
            <a:pPr lvl="0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Able to use for both functions</a:t>
            </a:r>
          </a:p>
          <a:p>
            <a:pPr lvl="1" rtl="0">
              <a:spcBef>
                <a:spcPts val="0"/>
              </a:spcBef>
              <a:buSzPct val="91666"/>
            </a:pPr>
            <a:r>
              <a:rPr lang="en"/>
              <a:t>Available in Waterproof Casing</a:t>
            </a: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4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4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4000" marR="0" lvl="0" indent="-2603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None/>
            </a:pPr>
            <a:endParaRPr sz="14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7" name="Shape 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526" y="537900"/>
            <a:ext cx="2573349" cy="2100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8" name="Shape 438"/>
          <p:cNvGraphicFramePr/>
          <p:nvPr/>
        </p:nvGraphicFramePr>
        <p:xfrm>
          <a:off x="4682150" y="2825450"/>
          <a:ext cx="2602050" cy="1905000"/>
        </p:xfrm>
        <a:graphic>
          <a:graphicData uri="http://schemas.openxmlformats.org/drawingml/2006/table">
            <a:tbl>
              <a:tblPr>
                <a:noFill/>
                <a:tableStyleId>{E8DBC3F4-461C-4298-87AA-1740E6761FEC}</a:tableStyleId>
              </a:tblPr>
              <a:tblGrid>
                <a:gridCol w="130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Manufacturer</a:t>
                      </a: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Adafruit</a:t>
                      </a: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Product ID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381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Size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T0-92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Supply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3-5.5 V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Cost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$4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Water and Air Temperature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Waterproof Configuration </a:t>
            </a:r>
          </a:p>
        </p:txBody>
      </p:sp>
      <p:grpSp>
        <p:nvGrpSpPr>
          <p:cNvPr id="445" name="Shape 445"/>
          <p:cNvGrpSpPr/>
          <p:nvPr/>
        </p:nvGrpSpPr>
        <p:grpSpPr>
          <a:xfrm>
            <a:off x="793189" y="2271950"/>
            <a:ext cx="6992314" cy="1563661"/>
            <a:chOff x="825125" y="3313472"/>
            <a:chExt cx="6037747" cy="1019735"/>
          </a:xfrm>
        </p:grpSpPr>
        <p:cxnSp>
          <p:nvCxnSpPr>
            <p:cNvPr id="446" name="Shape 446"/>
            <p:cNvCxnSpPr/>
            <p:nvPr/>
          </p:nvCxnSpPr>
          <p:spPr>
            <a:xfrm>
              <a:off x="5323925" y="3830086"/>
              <a:ext cx="186600" cy="0"/>
            </a:xfrm>
            <a:prstGeom prst="straightConnector1">
              <a:avLst/>
            </a:prstGeom>
            <a:noFill/>
            <a:ln w="12700" cap="flat" cmpd="sng">
              <a:solidFill>
                <a:srgbClr val="B0B0B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Shape 447"/>
            <p:cNvCxnSpPr/>
            <p:nvPr/>
          </p:nvCxnSpPr>
          <p:spPr>
            <a:xfrm>
              <a:off x="5313566" y="3402056"/>
              <a:ext cx="186600" cy="0"/>
            </a:xfrm>
            <a:prstGeom prst="straightConnector1">
              <a:avLst/>
            </a:prstGeom>
            <a:noFill/>
            <a:ln w="12700" cap="flat" cmpd="sng">
              <a:solidFill>
                <a:srgbClr val="B0B0B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Shape 448"/>
            <p:cNvCxnSpPr/>
            <p:nvPr/>
          </p:nvCxnSpPr>
          <p:spPr>
            <a:xfrm>
              <a:off x="5204505" y="3696378"/>
              <a:ext cx="0" cy="118500"/>
            </a:xfrm>
            <a:prstGeom prst="straightConnector1">
              <a:avLst/>
            </a:pr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Shape 449"/>
            <p:cNvCxnSpPr/>
            <p:nvPr/>
          </p:nvCxnSpPr>
          <p:spPr>
            <a:xfrm>
              <a:off x="5203075" y="3409199"/>
              <a:ext cx="1500" cy="144900"/>
            </a:xfrm>
            <a:prstGeom prst="straightConnector1">
              <a:avLst/>
            </a:pr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Shape 450"/>
            <p:cNvCxnSpPr/>
            <p:nvPr/>
          </p:nvCxnSpPr>
          <p:spPr>
            <a:xfrm>
              <a:off x="4032454" y="3829728"/>
              <a:ext cx="1296900" cy="0"/>
            </a:xfrm>
            <a:prstGeom prst="straightConnector1">
              <a:avLst/>
            </a:prstGeom>
            <a:noFill/>
            <a:ln w="31750" cap="flat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Shape 451"/>
            <p:cNvCxnSpPr/>
            <p:nvPr/>
          </p:nvCxnSpPr>
          <p:spPr>
            <a:xfrm rot="10800000" flipH="1">
              <a:off x="4032454" y="3402135"/>
              <a:ext cx="1296900" cy="401400"/>
            </a:xfrm>
            <a:prstGeom prst="curvedConnector3">
              <a:avLst>
                <a:gd name="adj1" fmla="val 50000"/>
              </a:avLst>
            </a:prstGeom>
            <a:noFill/>
            <a:ln w="31750" cap="flat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52" name="Shape 452"/>
            <p:cNvGrpSpPr/>
            <p:nvPr/>
          </p:nvGrpSpPr>
          <p:grpSpPr>
            <a:xfrm>
              <a:off x="825125" y="3745432"/>
              <a:ext cx="1498327" cy="168071"/>
              <a:chOff x="0" y="0"/>
              <a:chExt cx="3182512" cy="329100"/>
            </a:xfrm>
          </p:grpSpPr>
          <p:sp>
            <p:nvSpPr>
              <p:cNvPr id="453" name="Shape 453"/>
              <p:cNvSpPr/>
              <p:nvPr/>
            </p:nvSpPr>
            <p:spPr>
              <a:xfrm>
                <a:off x="0" y="23750"/>
                <a:ext cx="2030700" cy="285000"/>
              </a:xfrm>
              <a:prstGeom prst="roundRect">
                <a:avLst>
                  <a:gd name="adj" fmla="val 16667"/>
                </a:avLst>
              </a:prstGeom>
              <a:solidFill>
                <a:srgbClr val="7F7F7F"/>
              </a:solidFill>
              <a:ln w="19050" cap="rnd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54" name="Shape 454"/>
              <p:cNvSpPr/>
              <p:nvPr/>
            </p:nvSpPr>
            <p:spPr>
              <a:xfrm>
                <a:off x="1389412" y="0"/>
                <a:ext cx="1793100" cy="329100"/>
              </a:xfrm>
              <a:prstGeom prst="rect">
                <a:avLst/>
              </a:prstGeom>
              <a:solidFill>
                <a:schemeClr val="dk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55" name="Shape 455"/>
            <p:cNvSpPr/>
            <p:nvPr/>
          </p:nvSpPr>
          <p:spPr>
            <a:xfrm>
              <a:off x="2323407" y="3784009"/>
              <a:ext cx="1684499" cy="90600"/>
            </a:xfrm>
            <a:prstGeom prst="rect">
              <a:avLst/>
            </a:pr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456" name="Shape 456"/>
            <p:cNvCxnSpPr/>
            <p:nvPr/>
          </p:nvCxnSpPr>
          <p:spPr>
            <a:xfrm>
              <a:off x="5309280" y="4255972"/>
              <a:ext cx="186600" cy="0"/>
            </a:xfrm>
            <a:prstGeom prst="straightConnector1">
              <a:avLst/>
            </a:prstGeom>
            <a:noFill/>
            <a:ln w="12700" cap="flat" cmpd="sng">
              <a:solidFill>
                <a:srgbClr val="B0B0B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Shape 457"/>
            <p:cNvCxnSpPr/>
            <p:nvPr/>
          </p:nvCxnSpPr>
          <p:spPr>
            <a:xfrm>
              <a:off x="4032454" y="3855446"/>
              <a:ext cx="1296900" cy="401400"/>
            </a:xfrm>
            <a:prstGeom prst="curvedConnector3">
              <a:avLst>
                <a:gd name="adj1" fmla="val 50000"/>
              </a:avLst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8" name="Shape 458"/>
            <p:cNvSpPr txBox="1"/>
            <p:nvPr/>
          </p:nvSpPr>
          <p:spPr>
            <a:xfrm>
              <a:off x="5565983" y="3313472"/>
              <a:ext cx="6792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Vcc (5V)</a:t>
              </a:r>
            </a:p>
          </p:txBody>
        </p:sp>
        <p:sp>
          <p:nvSpPr>
            <p:cNvPr id="459" name="Shape 459"/>
            <p:cNvSpPr txBox="1"/>
            <p:nvPr/>
          </p:nvSpPr>
          <p:spPr>
            <a:xfrm>
              <a:off x="5565972" y="3755416"/>
              <a:ext cx="12969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</a:p>
          </p:txBody>
        </p:sp>
        <p:sp>
          <p:nvSpPr>
            <p:cNvPr id="460" name="Shape 460"/>
            <p:cNvSpPr txBox="1"/>
            <p:nvPr/>
          </p:nvSpPr>
          <p:spPr>
            <a:xfrm>
              <a:off x="5565979" y="4155007"/>
              <a:ext cx="4452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GND</a:t>
              </a:r>
            </a:p>
          </p:txBody>
        </p:sp>
        <p:sp>
          <p:nvSpPr>
            <p:cNvPr id="461" name="Shape 461"/>
            <p:cNvSpPr/>
            <p:nvPr/>
          </p:nvSpPr>
          <p:spPr>
            <a:xfrm>
              <a:off x="5187360" y="3557790"/>
              <a:ext cx="35700" cy="129900"/>
            </a:xfrm>
            <a:prstGeom prst="roundRect">
              <a:avLst>
                <a:gd name="adj" fmla="val 16667"/>
              </a:avLst>
            </a:prstGeom>
            <a:solidFill>
              <a:srgbClr val="DEDEA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2" name="Shape 462"/>
            <p:cNvSpPr txBox="1"/>
            <p:nvPr/>
          </p:nvSpPr>
          <p:spPr>
            <a:xfrm>
              <a:off x="5195933" y="3515403"/>
              <a:ext cx="4452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4.7kΩ</a:t>
              </a:r>
            </a:p>
          </p:txBody>
        </p:sp>
      </p:grpSp>
      <p:cxnSp>
        <p:nvCxnSpPr>
          <p:cNvPr id="463" name="Shape 463"/>
          <p:cNvCxnSpPr/>
          <p:nvPr/>
        </p:nvCxnSpPr>
        <p:spPr>
          <a:xfrm flipH="1">
            <a:off x="1190491" y="2289016"/>
            <a:ext cx="3000" cy="63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4" name="Shape 464"/>
          <p:cNvCxnSpPr/>
          <p:nvPr/>
        </p:nvCxnSpPr>
        <p:spPr>
          <a:xfrm flipH="1">
            <a:off x="2442891" y="2271941"/>
            <a:ext cx="3000" cy="63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5" name="Shape 465"/>
          <p:cNvCxnSpPr/>
          <p:nvPr/>
        </p:nvCxnSpPr>
        <p:spPr>
          <a:xfrm flipH="1">
            <a:off x="5290541" y="1871666"/>
            <a:ext cx="3000" cy="63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6" name="Shape 466"/>
          <p:cNvSpPr txBox="1"/>
          <p:nvPr/>
        </p:nvSpPr>
        <p:spPr>
          <a:xfrm>
            <a:off x="597550" y="2009400"/>
            <a:ext cx="1320300" cy="31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Stainless Tubing 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1994050" y="2009400"/>
            <a:ext cx="1443300" cy="24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Heat Shrink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4609250" y="1577100"/>
            <a:ext cx="1909800" cy="24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Connecting Wires</a:t>
            </a:r>
          </a:p>
        </p:txBody>
      </p:sp>
      <p:cxnSp>
        <p:nvCxnSpPr>
          <p:cNvPr id="469" name="Shape 469"/>
          <p:cNvCxnSpPr/>
          <p:nvPr/>
        </p:nvCxnSpPr>
        <p:spPr>
          <a:xfrm flipH="1">
            <a:off x="3866716" y="2338966"/>
            <a:ext cx="3000" cy="63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0" name="Shape 470"/>
          <p:cNvSpPr txBox="1"/>
          <p:nvPr/>
        </p:nvSpPr>
        <p:spPr>
          <a:xfrm>
            <a:off x="3284275" y="2009400"/>
            <a:ext cx="1320300" cy="24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PVC Coating</a:t>
            </a:r>
          </a:p>
        </p:txBody>
      </p:sp>
      <p:cxnSp>
        <p:nvCxnSpPr>
          <p:cNvPr id="471" name="Shape 471"/>
          <p:cNvCxnSpPr/>
          <p:nvPr/>
        </p:nvCxnSpPr>
        <p:spPr>
          <a:xfrm>
            <a:off x="770775" y="3561875"/>
            <a:ext cx="17607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72" name="Shape 472"/>
          <p:cNvCxnSpPr/>
          <p:nvPr/>
        </p:nvCxnSpPr>
        <p:spPr>
          <a:xfrm>
            <a:off x="770975" y="3312700"/>
            <a:ext cx="0" cy="31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73" name="Shape 473"/>
          <p:cNvCxnSpPr/>
          <p:nvPr/>
        </p:nvCxnSpPr>
        <p:spPr>
          <a:xfrm flipH="1">
            <a:off x="2532800" y="3355575"/>
            <a:ext cx="300" cy="29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4" name="Shape 474"/>
          <p:cNvSpPr txBox="1"/>
          <p:nvPr/>
        </p:nvSpPr>
        <p:spPr>
          <a:xfrm>
            <a:off x="1190500" y="3647025"/>
            <a:ext cx="833400" cy="34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1.2”</a:t>
            </a:r>
          </a:p>
        </p:txBody>
      </p:sp>
      <p:cxnSp>
        <p:nvCxnSpPr>
          <p:cNvPr id="475" name="Shape 475"/>
          <p:cNvCxnSpPr/>
          <p:nvPr/>
        </p:nvCxnSpPr>
        <p:spPr>
          <a:xfrm>
            <a:off x="494750" y="2928850"/>
            <a:ext cx="2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76" name="Shape 476"/>
          <p:cNvCxnSpPr/>
          <p:nvPr/>
        </p:nvCxnSpPr>
        <p:spPr>
          <a:xfrm>
            <a:off x="594775" y="2928850"/>
            <a:ext cx="0" cy="2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77" name="Shape 477"/>
          <p:cNvCxnSpPr/>
          <p:nvPr/>
        </p:nvCxnSpPr>
        <p:spPr>
          <a:xfrm rot="10800000">
            <a:off x="494725" y="3166975"/>
            <a:ext cx="19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8" name="Shape 478"/>
          <p:cNvSpPr txBox="1"/>
          <p:nvPr/>
        </p:nvSpPr>
        <p:spPr>
          <a:xfrm>
            <a:off x="354350" y="2560225"/>
            <a:ext cx="726600" cy="19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0.15”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Water Salinity</a:t>
            </a:r>
          </a:p>
        </p:txBody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508000" y="1620441"/>
            <a:ext cx="6447501" cy="291057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254000" marR="0" lvl="0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Design a sensor that measures salt content using light</a:t>
            </a:r>
          </a:p>
          <a:p>
            <a:pPr marL="254000" marR="0" lvl="0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Laser Diode</a:t>
            </a:r>
          </a:p>
          <a:p>
            <a:pPr marL="254000" marR="0" lvl="0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Mirror</a:t>
            </a:r>
          </a:p>
          <a:p>
            <a:pPr marL="254000" marR="0" lvl="0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Quadrant Cell Photodiode</a:t>
            </a:r>
          </a:p>
          <a:p>
            <a:pPr marR="0" lvl="1" algn="l" rtl="0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Measure distance moved</a:t>
            </a:r>
          </a:p>
          <a:p>
            <a:pPr marR="0" lvl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Use set voltages to create ranges of salinity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Water Salinity</a:t>
            </a:r>
          </a:p>
        </p:txBody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508000" y="1620450"/>
            <a:ext cx="3486600" cy="30383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R="0" lvl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Laser Diode</a:t>
            </a:r>
          </a:p>
          <a:p>
            <a:pPr marR="0" lvl="1" algn="l" rtl="0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635nm wavelength</a:t>
            </a:r>
          </a:p>
          <a:p>
            <a:pPr marL="558800" marR="0" lvl="1" indent="-228600" algn="l" rtl="0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Visible light for alignment</a:t>
            </a:r>
          </a:p>
          <a:p>
            <a:pPr marR="0" lvl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Mirror</a:t>
            </a:r>
          </a:p>
          <a:p>
            <a:pPr marR="0" lvl="1" algn="l" rtl="0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95% reflection at chosen wavelength</a:t>
            </a:r>
          </a:p>
          <a:p>
            <a:pPr marR="0" lvl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Quadrant Cell Photodiode</a:t>
            </a:r>
          </a:p>
          <a:p>
            <a:pPr marR="0" lvl="1" algn="l" rtl="0">
              <a:spcBef>
                <a:spcPts val="800"/>
              </a:spcBef>
              <a:spcAft>
                <a:spcPts val="0"/>
              </a:spcAft>
              <a:buSzPct val="100000"/>
              <a:buFont typeface="Trebuchet MS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1.19x1.19mm Area with 0.50mm Gap</a:t>
            </a:r>
          </a:p>
        </p:txBody>
      </p:sp>
      <p:graphicFrame>
        <p:nvGraphicFramePr>
          <p:cNvPr id="491" name="Shape 491"/>
          <p:cNvGraphicFramePr/>
          <p:nvPr/>
        </p:nvGraphicFramePr>
        <p:xfrm>
          <a:off x="3777825" y="1171437"/>
          <a:ext cx="5023800" cy="2499500"/>
        </p:xfrm>
        <a:graphic>
          <a:graphicData uri="http://schemas.openxmlformats.org/drawingml/2006/table">
            <a:tbl>
              <a:tblPr>
                <a:noFill/>
                <a:tableStyleId>{E8DBC3F4-461C-4298-87AA-1740E6761FEC}</a:tableStyleId>
              </a:tblPr>
              <a:tblGrid>
                <a:gridCol w="93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3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2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Supplier</a:t>
                      </a: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Lightinthebox.com</a:t>
                      </a: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Edmunds Optics</a:t>
                      </a: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Mouser Electronics</a:t>
                      </a: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Part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2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Laser Diode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2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Mirror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2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Quad Cell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0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Product ID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2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02187190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2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highlight>
                            <a:srgbClr val="F7F7F7"/>
                          </a:highlight>
                        </a:rPr>
                        <a:t>#46-618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2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718-QP5.8-6-TO5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8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Size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6mm x 10mm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12.5mm Diam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9.2mm x 3.2mm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Cost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$4.99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$22.50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$44.54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title"/>
          </p:nvPr>
        </p:nvSpPr>
        <p:spPr>
          <a:xfrm>
            <a:off x="176475" y="437125"/>
            <a:ext cx="6447600" cy="9906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Salinity Components</a:t>
            </a:r>
          </a:p>
        </p:txBody>
      </p:sp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500" y="1171299"/>
            <a:ext cx="2688075" cy="163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6499" y="3186225"/>
            <a:ext cx="3157474" cy="146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Shape 4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400" y="1427725"/>
            <a:ext cx="2349516" cy="31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212D32"/>
              </a:buClr>
              <a:buSzPct val="25000"/>
              <a:buFont typeface="Arial"/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Motivation</a:t>
            </a:r>
          </a:p>
        </p:txBody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507950" y="1116441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CREOL team member</a:t>
            </a:r>
          </a:p>
          <a:p>
            <a:pPr marL="254000" marR="0" lvl="0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Living in Florida</a:t>
            </a:r>
          </a:p>
          <a:p>
            <a:pPr marR="0" lvl="1" algn="l" rtl="0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Surrounded by water</a:t>
            </a:r>
          </a:p>
          <a:p>
            <a:pPr marR="0" lvl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Recreational use as well as commercial use</a:t>
            </a:r>
          </a:p>
          <a:p>
            <a:pPr marR="0" lvl="1" algn="l" rtl="0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Boating, Fishing, Surfing</a:t>
            </a:r>
          </a:p>
          <a:p>
            <a:pPr marR="0" lvl="1" algn="l" rtl="0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Surveying</a:t>
            </a: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344" name="Shape 344" descr="SurfrideBrandPag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50" y="3896312"/>
            <a:ext cx="738187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Salinity Sensor Configuration</a:t>
            </a:r>
          </a:p>
        </p:txBody>
      </p:sp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774" y="1183475"/>
            <a:ext cx="2843399" cy="33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Microcontroller</a:t>
            </a:r>
          </a:p>
        </p:txBody>
      </p:sp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25" y="1269225"/>
            <a:ext cx="6781949" cy="288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Shape 5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525" y="50650"/>
            <a:ext cx="2118924" cy="12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Microcontroller</a:t>
            </a:r>
          </a:p>
        </p:txBody>
      </p:sp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508000" y="1620450"/>
            <a:ext cx="2289000" cy="291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Atmel ATmega328</a:t>
            </a:r>
          </a:p>
          <a:p>
            <a:pPr marL="457200" lvl="0" indent="-228600" rtl="0">
              <a:lnSpc>
                <a:spcPct val="100000"/>
              </a:lnSpc>
              <a:spcBef>
                <a:spcPts val="800"/>
              </a:spcBef>
              <a:buClr>
                <a:srgbClr val="00FFFF"/>
              </a:buClr>
            </a:pPr>
            <a:r>
              <a:rPr lang="en"/>
              <a:t>Used in Arduino UNO Boards</a:t>
            </a:r>
          </a:p>
          <a:p>
            <a:pPr marL="457200" lvl="0" indent="-228600" rtl="0">
              <a:lnSpc>
                <a:spcPct val="100000"/>
              </a:lnSpc>
              <a:spcBef>
                <a:spcPts val="800"/>
              </a:spcBef>
              <a:buClr>
                <a:srgbClr val="00FFFF"/>
              </a:buClr>
            </a:pPr>
            <a:r>
              <a:rPr lang="en"/>
              <a:t>23 I/O Pins </a:t>
            </a:r>
          </a:p>
          <a:p>
            <a:pPr marL="457200" lvl="0" indent="-228600" rtl="0">
              <a:lnSpc>
                <a:spcPct val="100000"/>
              </a:lnSpc>
              <a:spcBef>
                <a:spcPts val="800"/>
              </a:spcBef>
              <a:buClr>
                <a:srgbClr val="00FFFF"/>
              </a:buClr>
            </a:pPr>
            <a:r>
              <a:rPr lang="en"/>
              <a:t>Low-Power uC</a:t>
            </a:r>
          </a:p>
          <a:p>
            <a:pPr marL="457200" lvl="0" indent="-228600" rtl="0">
              <a:lnSpc>
                <a:spcPct val="100000"/>
              </a:lnSpc>
              <a:spcBef>
                <a:spcPts val="800"/>
              </a:spcBef>
              <a:buClr>
                <a:srgbClr val="00FFFF"/>
              </a:buClr>
            </a:pPr>
            <a:r>
              <a:rPr lang="en"/>
              <a:t>3 Timers (Interrupts)</a:t>
            </a:r>
          </a:p>
          <a:p>
            <a:pPr marL="457200" lvl="0" indent="-228600" rtl="0">
              <a:lnSpc>
                <a:spcPct val="100000"/>
              </a:lnSpc>
              <a:spcBef>
                <a:spcPts val="800"/>
              </a:spcBef>
              <a:buClr>
                <a:srgbClr val="00FFFF"/>
              </a:buClr>
            </a:pPr>
            <a:r>
              <a:rPr lang="en"/>
              <a:t>SPI and I2C capable</a:t>
            </a:r>
          </a:p>
          <a:p>
            <a:pPr marL="457200" lvl="0" indent="-228600" rtl="0">
              <a:lnSpc>
                <a:spcPct val="100000"/>
              </a:lnSpc>
              <a:spcBef>
                <a:spcPts val="800"/>
              </a:spcBef>
              <a:buClr>
                <a:srgbClr val="00FFFF"/>
              </a:buClr>
            </a:pPr>
            <a:r>
              <a:rPr lang="en"/>
              <a:t>Ease of use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b="1"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4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4000" marR="0" lvl="0" indent="-2603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None/>
            </a:pPr>
            <a:endParaRPr sz="14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4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4000" marR="0" lvl="0" indent="-2603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None/>
            </a:pPr>
            <a:endParaRPr sz="14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0128">
            <a:off x="4052912" y="362750"/>
            <a:ext cx="2288999" cy="228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Shape 5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375" y="2380050"/>
            <a:ext cx="3945924" cy="236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Software Development</a:t>
            </a:r>
          </a:p>
        </p:txBody>
      </p:sp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508000" y="1341850"/>
            <a:ext cx="4182300" cy="36444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254000" marR="0" lvl="0" indent="-2603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lang="en"/>
              <a:t>Arduino IDE</a:t>
            </a:r>
          </a:p>
          <a:p>
            <a:pPr marR="0" lvl="1" algn="l" rtl="0">
              <a:spcBef>
                <a:spcPts val="800"/>
              </a:spcBef>
              <a:spcAft>
                <a:spcPts val="0"/>
              </a:spcAft>
              <a:buSzPct val="91666"/>
            </a:pPr>
            <a:r>
              <a:rPr lang="en"/>
              <a:t>Programming Microcontroller in C.</a:t>
            </a:r>
          </a:p>
          <a:p>
            <a:pPr marR="0" lvl="1" algn="l" rtl="0">
              <a:spcBef>
                <a:spcPts val="800"/>
              </a:spcBef>
              <a:spcAft>
                <a:spcPts val="0"/>
              </a:spcAft>
              <a:buSzPct val="91666"/>
            </a:pPr>
            <a:r>
              <a:rPr lang="en"/>
              <a:t>Arduino Libraries.</a:t>
            </a:r>
          </a:p>
          <a:p>
            <a:pPr marR="0" lvl="2" algn="l" rtl="0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Adafruit and Dallas-Temperature.</a:t>
            </a:r>
          </a:p>
          <a:p>
            <a:pPr marR="0" lvl="1" algn="l" rtl="0">
              <a:spcBef>
                <a:spcPts val="800"/>
              </a:spcBef>
              <a:spcAft>
                <a:spcPts val="0"/>
              </a:spcAft>
              <a:buSzPct val="91666"/>
            </a:pPr>
            <a:r>
              <a:rPr lang="en"/>
              <a:t>Runs on Windows and MAC OS.</a:t>
            </a:r>
          </a:p>
          <a:p>
            <a:pPr marR="0" lvl="1" algn="l" rtl="0">
              <a:spcBef>
                <a:spcPts val="800"/>
              </a:spcBef>
              <a:spcAft>
                <a:spcPts val="0"/>
              </a:spcAft>
              <a:buSzPct val="91666"/>
            </a:pPr>
            <a:r>
              <a:rPr lang="en"/>
              <a:t>Open Source.</a:t>
            </a:r>
          </a:p>
          <a:p>
            <a:pPr marL="45720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R="0" lvl="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lang="en"/>
              <a:t>Android Studio IDE.</a:t>
            </a:r>
          </a:p>
          <a:p>
            <a:pPr marR="0" lvl="1" algn="l" rtl="0">
              <a:spcBef>
                <a:spcPts val="800"/>
              </a:spcBef>
              <a:spcAft>
                <a:spcPts val="0"/>
              </a:spcAft>
              <a:buSzPct val="91666"/>
            </a:pPr>
            <a:r>
              <a:rPr lang="en"/>
              <a:t>Android Official Development Environment.</a:t>
            </a:r>
          </a:p>
          <a:p>
            <a:pPr marR="0" lvl="1" algn="l" rtl="0">
              <a:spcBef>
                <a:spcPts val="800"/>
              </a:spcBef>
              <a:spcAft>
                <a:spcPts val="0"/>
              </a:spcAft>
              <a:buSzPct val="91666"/>
            </a:pPr>
            <a:r>
              <a:rPr lang="en"/>
              <a:t>Programming Mobile App in Java .</a:t>
            </a:r>
          </a:p>
          <a:p>
            <a:pPr marR="0" lvl="1" algn="l" rtl="0">
              <a:spcBef>
                <a:spcPts val="800"/>
              </a:spcBef>
              <a:spcAft>
                <a:spcPts val="0"/>
              </a:spcAft>
              <a:buSzPct val="91666"/>
            </a:pPr>
            <a:r>
              <a:rPr lang="en"/>
              <a:t>XML for Android GUI.</a:t>
            </a:r>
          </a:p>
        </p:txBody>
      </p:sp>
      <p:pic>
        <p:nvPicPr>
          <p:cNvPr id="527" name="Shape 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575" y="1341837"/>
            <a:ext cx="160020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Shape 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300" y="3066700"/>
            <a:ext cx="1566250" cy="15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Shape 5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150" y="1341853"/>
            <a:ext cx="1480477" cy="16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613175" y="753025"/>
            <a:ext cx="6196500" cy="72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5" name="Shape 535"/>
          <p:cNvSpPr txBox="1"/>
          <p:nvPr/>
        </p:nvSpPr>
        <p:spPr>
          <a:xfrm>
            <a:off x="403425" y="199000"/>
            <a:ext cx="2954700" cy="11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Microcontroller FlowChart</a:t>
            </a:r>
          </a:p>
        </p:txBody>
      </p:sp>
      <p:pic>
        <p:nvPicPr>
          <p:cNvPr id="536" name="Shape 536" descr="Screen Shot 2016-11-28 at 9.42.07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262" y="1275000"/>
            <a:ext cx="4096324" cy="359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499" y="341650"/>
            <a:ext cx="5372825" cy="419877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xfrm>
            <a:off x="507999" y="457200"/>
            <a:ext cx="3311100" cy="9906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143875" y="372025"/>
            <a:ext cx="6447600" cy="9906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Wireless Communication</a:t>
            </a:r>
          </a:p>
        </p:txBody>
      </p:sp>
      <p:pic>
        <p:nvPicPr>
          <p:cNvPr id="548" name="Shape 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73" y="1362623"/>
            <a:ext cx="6843874" cy="284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Shape 5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875" y="168550"/>
            <a:ext cx="2112599" cy="11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Wireless</a:t>
            </a:r>
          </a:p>
        </p:txBody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557175" y="1564254"/>
            <a:ext cx="3311100" cy="25320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HC</a:t>
            </a:r>
            <a:r>
              <a:rPr lang="en" sz="1600" b="1"/>
              <a:t>-06 Bluetooth Module</a:t>
            </a: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" sz="1400"/>
              <a:t>Inexpensive.</a:t>
            </a: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" sz="1400"/>
              <a:t>Ease of Use.</a:t>
            </a: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" sz="1400"/>
              <a:t>Master and Slave Mode.</a:t>
            </a: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" sz="1400"/>
              <a:t>Low-Power Consumption.</a:t>
            </a: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" sz="1400"/>
              <a:t>Range up to 30ft</a:t>
            </a:r>
          </a:p>
          <a:p>
            <a:pPr marL="1371600" lvl="2" indent="-317500" rtl="0">
              <a:spcBef>
                <a:spcPts val="0"/>
              </a:spcBef>
              <a:buSzPct val="100000"/>
            </a:pPr>
            <a:r>
              <a:rPr lang="en" sz="1400"/>
              <a:t>Perfect for in the field research.</a:t>
            </a:r>
          </a:p>
        </p:txBody>
      </p:sp>
      <p:pic>
        <p:nvPicPr>
          <p:cNvPr id="556" name="Shape 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563" y="580774"/>
            <a:ext cx="1860711" cy="1841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7" name="Shape 557"/>
          <p:cNvGraphicFramePr/>
          <p:nvPr/>
        </p:nvGraphicFramePr>
        <p:xfrm>
          <a:off x="4035062" y="2616125"/>
          <a:ext cx="2985725" cy="1905000"/>
        </p:xfrm>
        <a:graphic>
          <a:graphicData uri="http://schemas.openxmlformats.org/drawingml/2006/table">
            <a:tbl>
              <a:tblPr>
                <a:noFill/>
                <a:tableStyleId>{E8DBC3F4-461C-4298-87AA-1740E6761FEC}</a:tableStyleId>
              </a:tblPr>
              <a:tblGrid>
                <a:gridCol w="148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Supplier</a:t>
                      </a: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Ebay</a:t>
                      </a: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Size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0.6” x 1.7”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Vcc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3.3-5 V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I/O pins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 (Vcc, Gnd, Tx, Rx)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Cost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$4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>
            <a:spLocks noGrp="1"/>
          </p:cNvSpPr>
          <p:nvPr>
            <p:ph type="title"/>
          </p:nvPr>
        </p:nvSpPr>
        <p:spPr>
          <a:xfrm>
            <a:off x="288750" y="1654000"/>
            <a:ext cx="6447600" cy="9906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Printed Circuit Board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Schematic</a:t>
            </a:r>
          </a:p>
        </p:txBody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508000" y="1620441"/>
            <a:ext cx="6447600" cy="29106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SzPct val="100000"/>
              <a:buFont typeface="Trebuchet MS"/>
            </a:pPr>
            <a:r>
              <a:rPr lang="en">
                <a:solidFill>
                  <a:srgbClr val="000000"/>
                </a:solidFill>
              </a:rPr>
              <a:t>EAGLE</a:t>
            </a:r>
          </a:p>
          <a:p>
            <a:pPr marL="457200" lvl="0" indent="-317500" rtl="0">
              <a:spcBef>
                <a:spcPts val="800"/>
              </a:spcBef>
              <a:buSzPct val="100000"/>
            </a:pPr>
            <a:r>
              <a:rPr lang="en"/>
              <a:t>ATmega328</a:t>
            </a:r>
          </a:p>
          <a:p>
            <a:pPr marL="457200" lvl="0" indent="-317500" rtl="0">
              <a:spcBef>
                <a:spcPts val="800"/>
              </a:spcBef>
              <a:buSzPct val="100000"/>
            </a:pPr>
            <a:r>
              <a:rPr lang="en"/>
              <a:t>Headers for Sensors</a:t>
            </a:r>
          </a:p>
          <a:p>
            <a:pPr marL="457200" lvl="0" indent="-317500" rtl="0">
              <a:spcBef>
                <a:spcPts val="800"/>
              </a:spcBef>
              <a:buSzPct val="100000"/>
            </a:pPr>
            <a:r>
              <a:rPr lang="en"/>
              <a:t>LED’s for power and</a:t>
            </a:r>
          </a:p>
          <a:p>
            <a:pPr marL="0" lvl="0" indent="0" rtl="0">
              <a:spcBef>
                <a:spcPts val="800"/>
              </a:spcBef>
              <a:buNone/>
            </a:pPr>
            <a:r>
              <a:rPr lang="en"/>
              <a:t> Wireless connection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569" name="Shape 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849" y="514024"/>
            <a:ext cx="5130849" cy="42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Goals and Objectives</a:t>
            </a:r>
          </a:p>
        </p:txBody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508000" y="1213074"/>
            <a:ext cx="6447600" cy="35307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/>
              <a:t>Goal</a:t>
            </a: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Design a small scale, cost efficient data buoy that can be monitored through a mobile app with ease of operation</a:t>
            </a:r>
          </a:p>
          <a:p>
            <a:pPr marL="0" marR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Functionality of the data buoy system</a:t>
            </a:r>
          </a:p>
          <a:p>
            <a:pPr marL="254000" marR="0" lvl="0" indent="-2603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S</a:t>
            </a: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urround</a:t>
            </a:r>
            <a:r>
              <a:rPr lang="en"/>
              <a:t>ing a</a:t>
            </a: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ir and </a:t>
            </a:r>
            <a:r>
              <a:rPr lang="en"/>
              <a:t>w</a:t>
            </a: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ater tem</a:t>
            </a:r>
            <a:r>
              <a:rPr lang="en"/>
              <a:t>peratures</a:t>
            </a:r>
          </a:p>
          <a:p>
            <a:pPr marL="254000" marR="0" lvl="0" indent="-2603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Wind </a:t>
            </a:r>
            <a:r>
              <a:rPr lang="en"/>
              <a:t>Speed</a:t>
            </a:r>
          </a:p>
          <a:p>
            <a:pPr marL="254000" marR="0" lvl="0" indent="-2603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Salinity </a:t>
            </a:r>
            <a:r>
              <a:rPr lang="en"/>
              <a:t>D</a:t>
            </a: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etection</a:t>
            </a:r>
          </a:p>
          <a:p>
            <a:pPr marL="254000" marR="0" lvl="0" indent="-2603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lang="en"/>
              <a:t>Realtime 3D Movement View </a:t>
            </a:r>
          </a:p>
          <a:p>
            <a:pPr marL="254000" marR="0" lvl="0" indent="-2603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Solar</a:t>
            </a:r>
            <a:r>
              <a:rPr lang="en"/>
              <a:t> Power Charging</a:t>
            </a:r>
          </a:p>
          <a:p>
            <a:pPr marL="254000" marR="0" lvl="0" indent="-2603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Mobile </a:t>
            </a:r>
            <a:r>
              <a:rPr lang="en"/>
              <a:t>a</a:t>
            </a: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pplication for easy user interface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F3F3F"/>
                </a:solidFill>
                <a:latin typeface="Comic Sans MS"/>
                <a:ea typeface="Comic Sans MS"/>
                <a:cs typeface="Comic Sans MS"/>
                <a:sym typeface="Comic Sans MS"/>
              </a:rPr>
              <a:t>Eagle Board</a:t>
            </a:r>
          </a:p>
        </p:txBody>
      </p:sp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508000" y="1620441"/>
            <a:ext cx="6447600" cy="29106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Second Revision</a:t>
            </a:r>
          </a:p>
          <a:p>
            <a:pPr marL="457200" lvl="0" indent="-228600" rtl="0">
              <a:spcBef>
                <a:spcPts val="800"/>
              </a:spcBef>
            </a:pPr>
            <a:r>
              <a:rPr lang="en"/>
              <a:t>5.2 cm x 7.3 cm</a:t>
            </a:r>
          </a:p>
          <a:p>
            <a:pPr marL="457200" lvl="0" indent="-228600" rtl="0">
              <a:spcBef>
                <a:spcPts val="800"/>
              </a:spcBef>
            </a:pPr>
            <a:r>
              <a:rPr lang="en"/>
              <a:t>Few vias</a:t>
            </a:r>
          </a:p>
          <a:p>
            <a:pPr marL="457200" lvl="0" indent="-228600" rtl="0">
              <a:spcBef>
                <a:spcPts val="800"/>
              </a:spcBef>
            </a:pPr>
            <a:r>
              <a:rPr lang="en"/>
              <a:t>Ordered from Elecrow</a:t>
            </a:r>
          </a:p>
          <a:p>
            <a:pPr marL="914400" lvl="1" indent="-228600" rtl="0">
              <a:spcBef>
                <a:spcPts val="800"/>
              </a:spcBef>
            </a:pPr>
            <a:r>
              <a:rPr lang="en"/>
              <a:t>10 5x10cm for $11</a:t>
            </a:r>
          </a:p>
          <a:p>
            <a:pPr marL="914400" lvl="1" indent="-228600" rtl="0">
              <a:spcBef>
                <a:spcPts val="800"/>
              </a:spcBef>
            </a:pPr>
            <a:r>
              <a:rPr lang="en"/>
              <a:t>Fast Shipping</a:t>
            </a:r>
          </a:p>
          <a:p>
            <a:pPr marL="0" lvl="0" indent="0">
              <a:spcBef>
                <a:spcPts val="80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576" name="Shape 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501" y="360400"/>
            <a:ext cx="3441850" cy="44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Buoy </a:t>
            </a:r>
            <a:r>
              <a:rPr lang="en" sz="27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Housing</a:t>
            </a:r>
          </a:p>
        </p:txBody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508000" y="1620441"/>
            <a:ext cx="6447501" cy="291057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Oil disposal container</a:t>
            </a:r>
          </a:p>
          <a:p>
            <a:pPr marL="254000" marR="0" lvl="0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Wal Mart</a:t>
            </a:r>
          </a:p>
          <a:p>
            <a:pPr marL="254000" marR="0" lvl="0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Water tight</a:t>
            </a:r>
          </a:p>
          <a:p>
            <a:pPr marL="254000" marR="0" lvl="0" indent="-2603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lang="en"/>
              <a:t>Durable</a:t>
            </a:r>
          </a:p>
          <a:p>
            <a:pPr marL="254000" marR="0" lvl="0" indent="-2603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lang="en"/>
              <a:t>Small Design</a:t>
            </a:r>
          </a:p>
          <a:p>
            <a:pPr marL="254000" marR="0" lvl="0" indent="-2603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lang="en"/>
              <a:t>Large enough to house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all components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175" y="619902"/>
            <a:ext cx="4350074" cy="276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Prototyping</a:t>
            </a:r>
          </a:p>
        </p:txBody>
      </p:sp>
      <p:pic>
        <p:nvPicPr>
          <p:cNvPr id="589" name="Shape 589" descr="Screen Shot 2016-09-28 at 7.32.3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850" y="1194800"/>
            <a:ext cx="3770524" cy="304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Shape 5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375" y="1192225"/>
            <a:ext cx="2084988" cy="30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>
            <a:spLocks noGrp="1"/>
          </p:cNvSpPr>
          <p:nvPr>
            <p:ph type="title"/>
          </p:nvPr>
        </p:nvSpPr>
        <p:spPr>
          <a:xfrm>
            <a:off x="169575" y="241050"/>
            <a:ext cx="6447600" cy="9906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Breadboard Overview</a:t>
            </a:r>
          </a:p>
        </p:txBody>
      </p:sp>
      <p:pic>
        <p:nvPicPr>
          <p:cNvPr id="596" name="Shape 596" descr="20160928_093633.jpg"/>
          <p:cNvPicPr preferRelativeResize="0"/>
          <p:nvPr/>
        </p:nvPicPr>
        <p:blipFill rotWithShape="1">
          <a:blip r:embed="rId3">
            <a:alphaModFix/>
          </a:blip>
          <a:srcRect l="5356"/>
          <a:stretch/>
        </p:blipFill>
        <p:spPr>
          <a:xfrm>
            <a:off x="1452876" y="1854574"/>
            <a:ext cx="4072827" cy="2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Shape 597"/>
          <p:cNvSpPr/>
          <p:nvPr/>
        </p:nvSpPr>
        <p:spPr>
          <a:xfrm>
            <a:off x="2457800" y="2027100"/>
            <a:ext cx="723000" cy="804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3465537" y="2253000"/>
            <a:ext cx="994500" cy="529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4392075" y="2479075"/>
            <a:ext cx="723000" cy="94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2855700" y="3121000"/>
            <a:ext cx="723000" cy="949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1" name="Shape 601"/>
          <p:cNvSpPr/>
          <p:nvPr/>
        </p:nvSpPr>
        <p:spPr>
          <a:xfrm>
            <a:off x="1689625" y="3121000"/>
            <a:ext cx="1066500" cy="1103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02" name="Shape 602"/>
          <p:cNvCxnSpPr>
            <a:endCxn id="597" idx="0"/>
          </p:cNvCxnSpPr>
          <p:nvPr/>
        </p:nvCxnSpPr>
        <p:spPr>
          <a:xfrm>
            <a:off x="2819300" y="1457700"/>
            <a:ext cx="0" cy="56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03" name="Shape 603"/>
          <p:cNvCxnSpPr>
            <a:endCxn id="598" idx="0"/>
          </p:cNvCxnSpPr>
          <p:nvPr/>
        </p:nvCxnSpPr>
        <p:spPr>
          <a:xfrm flipH="1">
            <a:off x="3962787" y="1419300"/>
            <a:ext cx="4800" cy="833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04" name="Shape 604"/>
          <p:cNvCxnSpPr/>
          <p:nvPr/>
        </p:nvCxnSpPr>
        <p:spPr>
          <a:xfrm>
            <a:off x="4744775" y="1439550"/>
            <a:ext cx="8700" cy="1039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05" name="Shape 605"/>
          <p:cNvCxnSpPr/>
          <p:nvPr/>
        </p:nvCxnSpPr>
        <p:spPr>
          <a:xfrm rot="10800000">
            <a:off x="2222800" y="4224000"/>
            <a:ext cx="9000" cy="406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06" name="Shape 606"/>
          <p:cNvCxnSpPr/>
          <p:nvPr/>
        </p:nvCxnSpPr>
        <p:spPr>
          <a:xfrm rot="10800000">
            <a:off x="3217200" y="4070200"/>
            <a:ext cx="0" cy="56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07" name="Shape 607"/>
          <p:cNvSpPr txBox="1"/>
          <p:nvPr/>
        </p:nvSpPr>
        <p:spPr>
          <a:xfrm>
            <a:off x="2213600" y="944500"/>
            <a:ext cx="1211400" cy="4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Accelerometer</a:t>
            </a:r>
          </a:p>
        </p:txBody>
      </p:sp>
      <p:sp>
        <p:nvSpPr>
          <p:cNvPr id="608" name="Shape 608"/>
          <p:cNvSpPr txBox="1"/>
          <p:nvPr/>
        </p:nvSpPr>
        <p:spPr>
          <a:xfrm rot="902">
            <a:off x="3329624" y="883150"/>
            <a:ext cx="11439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/>
              <a:t>MCU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ATmega328p</a:t>
            </a:r>
          </a:p>
        </p:txBody>
      </p:sp>
      <p:sp>
        <p:nvSpPr>
          <p:cNvPr id="609" name="Shape 609"/>
          <p:cNvSpPr txBox="1"/>
          <p:nvPr/>
        </p:nvSpPr>
        <p:spPr>
          <a:xfrm rot="1016">
            <a:off x="4245824" y="869650"/>
            <a:ext cx="1015500" cy="47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/>
              <a:t>Wireless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/>
              <a:t>HC-06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1508950" y="4602750"/>
            <a:ext cx="1436700" cy="5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/>
              <a:t>LiPo Battery Charger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2760750" y="4602750"/>
            <a:ext cx="912900" cy="4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/>
              <a:t>Buck Converter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>
            <a:spLocks noGrp="1"/>
          </p:cNvSpPr>
          <p:nvPr>
            <p:ph type="title"/>
          </p:nvPr>
        </p:nvSpPr>
        <p:spPr>
          <a:xfrm>
            <a:off x="424725" y="207645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 sz="3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Administrative Content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>
            <a:spLocks noGrp="1"/>
          </p:cNvSpPr>
          <p:nvPr>
            <p:ph type="title"/>
          </p:nvPr>
        </p:nvSpPr>
        <p:spPr>
          <a:xfrm>
            <a:off x="524925" y="431825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 Distribution</a:t>
            </a:r>
          </a:p>
        </p:txBody>
      </p:sp>
      <p:pic>
        <p:nvPicPr>
          <p:cNvPr id="622" name="Shape 622" descr="Screen Shot 2016-09-28 at 5.50.09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75" y="1625827"/>
            <a:ext cx="6880101" cy="15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Financing</a:t>
            </a:r>
          </a:p>
        </p:txBody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508000" y="1620441"/>
            <a:ext cx="6447501" cy="291057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254000" marR="0" lvl="0" indent="-2603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lang="en"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Self Financed</a:t>
            </a:r>
          </a:p>
          <a:p>
            <a:pPr marL="254000" marR="0" lvl="0" indent="-2603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lang="en"/>
              <a:t>Initial budget of $100 per team member</a:t>
            </a:r>
          </a:p>
          <a:p>
            <a:pPr marL="254000" marR="0" lvl="0" indent="-2603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Using as much personal inventory as possible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>
            <a:spLocks noGrp="1"/>
          </p:cNvSpPr>
          <p:nvPr>
            <p:ph type="title"/>
          </p:nvPr>
        </p:nvSpPr>
        <p:spPr>
          <a:xfrm>
            <a:off x="597350" y="349875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Budget</a:t>
            </a:r>
          </a:p>
        </p:txBody>
      </p:sp>
      <p:pic>
        <p:nvPicPr>
          <p:cNvPr id="634" name="Shape 634" descr="Screen Shot 2016-11-27 at 5.17.2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439" y="849325"/>
            <a:ext cx="4097425" cy="407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Future Development</a:t>
            </a:r>
          </a:p>
        </p:txBody>
      </p:sp>
      <p:pic>
        <p:nvPicPr>
          <p:cNvPr id="640" name="Shape 640" descr="top Corner 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00" y="1447795"/>
            <a:ext cx="2443499" cy="210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Shape 641" descr="Bottom corner 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4448" y="1189486"/>
            <a:ext cx="2798149" cy="276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Shape 642" descr="SIDE_VIE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3550" y="1400343"/>
            <a:ext cx="2798150" cy="2404494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 txBox="1"/>
          <p:nvPr/>
        </p:nvSpPr>
        <p:spPr>
          <a:xfrm>
            <a:off x="807275" y="4010875"/>
            <a:ext cx="52176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Adding a counter-balance for use in rougher waters.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 sz="800"/>
              <a:t>*Drawn using Solid Edge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>
            <a:spLocks noGrp="1"/>
          </p:cNvSpPr>
          <p:nvPr>
            <p:ph type="title"/>
          </p:nvPr>
        </p:nvSpPr>
        <p:spPr>
          <a:xfrm>
            <a:off x="276500" y="771275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Issues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508397" y="339878"/>
            <a:ext cx="7886699" cy="57452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Specifications</a:t>
            </a:r>
          </a:p>
        </p:txBody>
      </p:sp>
      <p:graphicFrame>
        <p:nvGraphicFramePr>
          <p:cNvPr id="356" name="Shape 356"/>
          <p:cNvGraphicFramePr/>
          <p:nvPr/>
        </p:nvGraphicFramePr>
        <p:xfrm>
          <a:off x="385622" y="1061691"/>
          <a:ext cx="6447200" cy="2527080"/>
        </p:xfrm>
        <a:graphic>
          <a:graphicData uri="http://schemas.openxmlformats.org/drawingml/2006/table">
            <a:tbl>
              <a:tblPr firstRow="1" bandRow="1">
                <a:noFill/>
                <a:tableStyleId>{78F64436-A869-4831-A8A6-FDAACEF7B69C}</a:tableStyleId>
              </a:tblPr>
              <a:tblGrid>
                <a:gridCol w="228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0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u="none" strike="noStrike" cap="none"/>
                        <a:t>Buoy Specifications</a:t>
                      </a:r>
                    </a:p>
                  </a:txBody>
                  <a:tcPr marL="56075" marR="56075" marT="34300" marB="343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en" sz="1400" b="1" u="none" strike="noStrike" cap="none"/>
                        <a:t>Component</a:t>
                      </a:r>
                    </a:p>
                  </a:txBody>
                  <a:tcPr marL="56075" marR="560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b="1" u="none" strike="noStrike" cap="none"/>
                        <a:t>Parameter</a:t>
                      </a:r>
                    </a:p>
                  </a:txBody>
                  <a:tcPr marL="56075" marR="560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b="1"/>
                        <a:t>Specification</a:t>
                      </a:r>
                    </a:p>
                  </a:txBody>
                  <a:tcPr marL="56075" marR="56075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en" sz="1400"/>
                        <a:t>Housing</a:t>
                      </a:r>
                    </a:p>
                  </a:txBody>
                  <a:tcPr marL="56075" marR="560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/>
                        <a:t>Dimension</a:t>
                      </a:r>
                    </a:p>
                  </a:txBody>
                  <a:tcPr marL="56075" marR="560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/>
                        <a:t>&lt;20”Lx20”Wx20”H</a:t>
                      </a:r>
                    </a:p>
                  </a:txBody>
                  <a:tcPr marL="56075" marR="56075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en" sz="1400"/>
                        <a:t>Wireless Communication</a:t>
                      </a:r>
                    </a:p>
                  </a:txBody>
                  <a:tcPr marL="56075" marR="560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/>
                        <a:t>Range</a:t>
                      </a:r>
                    </a:p>
                  </a:txBody>
                  <a:tcPr marL="56075" marR="560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/>
                        <a:t>≥</a:t>
                      </a:r>
                      <a:r>
                        <a:rPr lang="en" sz="1400"/>
                        <a:t>20 ft</a:t>
                      </a:r>
                    </a:p>
                  </a:txBody>
                  <a:tcPr marL="56075" marR="56075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400"/>
                    </a:p>
                  </a:txBody>
                  <a:tcPr marL="56075" marR="560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400"/>
                    </a:p>
                  </a:txBody>
                  <a:tcPr marL="56075" marR="560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400"/>
                    </a:p>
                  </a:txBody>
                  <a:tcPr marL="56075" marR="56075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b="1"/>
                        <a:t>Sensor</a:t>
                      </a:r>
                    </a:p>
                  </a:txBody>
                  <a:tcPr marL="56075" marR="560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b="1"/>
                        <a:t>Range</a:t>
                      </a:r>
                    </a:p>
                  </a:txBody>
                  <a:tcPr marL="56075" marR="560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b="1"/>
                        <a:t>Accuracy</a:t>
                      </a:r>
                    </a:p>
                  </a:txBody>
                  <a:tcPr marL="56075" marR="56075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/>
                        <a:t>Wind Speed</a:t>
                      </a:r>
                    </a:p>
                  </a:txBody>
                  <a:tcPr marL="56075" marR="560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/>
                        <a:t>up to </a:t>
                      </a:r>
                      <a:r>
                        <a:rPr lang="en"/>
                        <a:t>60 mph</a:t>
                      </a:r>
                    </a:p>
                  </a:txBody>
                  <a:tcPr marL="56075" marR="560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/>
                        <a:t>±</a:t>
                      </a:r>
                      <a:r>
                        <a:rPr lang="en"/>
                        <a:t>1</a:t>
                      </a:r>
                      <a:r>
                        <a:rPr lang="en" sz="1400"/>
                        <a:t> m</a:t>
                      </a:r>
                      <a:r>
                        <a:rPr lang="en"/>
                        <a:t>ph</a:t>
                      </a:r>
                    </a:p>
                  </a:txBody>
                  <a:tcPr marL="56075" marR="56075" marT="34300" marB="343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/>
                        <a:t>Water and Air Temperature</a:t>
                      </a:r>
                    </a:p>
                  </a:txBody>
                  <a:tcPr marL="56075" marR="560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/>
                        <a:t>up to </a:t>
                      </a:r>
                      <a:r>
                        <a:rPr lang="en"/>
                        <a:t>120</a:t>
                      </a:r>
                      <a:r>
                        <a:rPr lang="en" sz="1400"/>
                        <a:t>°</a:t>
                      </a:r>
                      <a:r>
                        <a:rPr lang="en"/>
                        <a:t>F</a:t>
                      </a:r>
                    </a:p>
                  </a:txBody>
                  <a:tcPr marL="56075" marR="560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/>
                        <a:t>±</a:t>
                      </a:r>
                      <a:r>
                        <a:rPr lang="en"/>
                        <a:t>1</a:t>
                      </a:r>
                      <a:r>
                        <a:rPr lang="en" sz="1400"/>
                        <a:t>°</a:t>
                      </a:r>
                      <a:r>
                        <a:rPr lang="en"/>
                        <a:t>F</a:t>
                      </a:r>
                    </a:p>
                  </a:txBody>
                  <a:tcPr marL="56075" marR="56075" marT="34300" marB="343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xfrm>
            <a:off x="2073050" y="1853050"/>
            <a:ext cx="6447600" cy="9906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127450" y="514125"/>
            <a:ext cx="7886700" cy="5285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Overall Block Diagram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50" y="1607249"/>
            <a:ext cx="6920125" cy="291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725" y="232923"/>
            <a:ext cx="2343925" cy="13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Power System</a:t>
            </a:r>
          </a:p>
        </p:txBody>
      </p: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25" y="1552000"/>
            <a:ext cx="6447599" cy="27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775" y="166100"/>
            <a:ext cx="2278624" cy="12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6960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Power System</a:t>
            </a:r>
          </a:p>
        </p:txBody>
      </p:sp>
      <p:pic>
        <p:nvPicPr>
          <p:cNvPr id="376" name="Shape 376" descr="Untitled Diagram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11275"/>
            <a:ext cx="497205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Solar Panel</a:t>
            </a:r>
          </a:p>
        </p:txBody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508000" y="1620441"/>
            <a:ext cx="6447501" cy="291057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Adafruit Solar Panel</a:t>
            </a:r>
          </a:p>
          <a:p>
            <a:pPr marL="457200" marR="0" lvl="0" indent="-317500" algn="l" rtl="0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6V output at 330mA</a:t>
            </a:r>
          </a:p>
          <a:p>
            <a:pPr marL="457200" marR="0" lvl="0" indent="-317500" algn="l" rtl="0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2W</a:t>
            </a:r>
          </a:p>
          <a:p>
            <a:pPr marL="457200" marR="0" lvl="0" indent="-317500" algn="l" rtl="0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Durable and lightweight (90g)</a:t>
            </a:r>
          </a:p>
          <a:p>
            <a:pPr marL="457200" marR="0" lvl="0" indent="-317500" algn="l" rtl="0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Waterproof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383" name="Shape 383" descr="Screen Shot 2016-09-28 at 3.10.4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300" y="457200"/>
            <a:ext cx="2782650" cy="22390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4" name="Shape 384"/>
          <p:cNvGraphicFramePr/>
          <p:nvPr/>
        </p:nvGraphicFramePr>
        <p:xfrm>
          <a:off x="3830600" y="2921025"/>
          <a:ext cx="2602050" cy="1524000"/>
        </p:xfrm>
        <a:graphic>
          <a:graphicData uri="http://schemas.openxmlformats.org/drawingml/2006/table">
            <a:tbl>
              <a:tblPr>
                <a:noFill/>
                <a:tableStyleId>{E8DBC3F4-461C-4298-87AA-1740E6761FEC}</a:tableStyleId>
              </a:tblPr>
              <a:tblGrid>
                <a:gridCol w="130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Supplier</a:t>
                      </a: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Adafruit</a:t>
                      </a: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Product ID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200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Size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4.4” x 5.4”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Cost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$29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Battery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508000" y="1620441"/>
            <a:ext cx="6447501" cy="291057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Li</a:t>
            </a:r>
            <a:r>
              <a:rPr lang="en" sz="1600" b="1"/>
              <a:t>thium Polymer Battery</a:t>
            </a:r>
          </a:p>
          <a:p>
            <a:pPr marL="254000" marR="0" lvl="0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3.7V nominal voltage</a:t>
            </a:r>
          </a:p>
          <a:p>
            <a:pPr marL="254000" marR="0" lvl="0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1200mAh nominal capacity</a:t>
            </a:r>
          </a:p>
          <a:p>
            <a:pPr marL="254000" marR="0" lvl="0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Lightweight (22g)</a:t>
            </a:r>
          </a:p>
        </p:txBody>
      </p:sp>
      <p:pic>
        <p:nvPicPr>
          <p:cNvPr id="391" name="Shape 391" descr="Screen Shot 2016-09-28 at 3.12.51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121" y="834250"/>
            <a:ext cx="2705526" cy="1744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2" name="Shape 392"/>
          <p:cNvGraphicFramePr/>
          <p:nvPr/>
        </p:nvGraphicFramePr>
        <p:xfrm>
          <a:off x="3830600" y="2921025"/>
          <a:ext cx="2602050" cy="1524000"/>
        </p:xfrm>
        <a:graphic>
          <a:graphicData uri="http://schemas.openxmlformats.org/drawingml/2006/table">
            <a:tbl>
              <a:tblPr>
                <a:noFill/>
                <a:tableStyleId>{E8DBC3F4-461C-4298-87AA-1740E6761FEC}</a:tableStyleId>
              </a:tblPr>
              <a:tblGrid>
                <a:gridCol w="130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Supplier</a:t>
                      </a: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Adafruit</a:t>
                      </a: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Product ID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258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Size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1.3” x 2.4”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Cost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$9.95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000">
        <p:fade/>
      </p:transition>
    </mc:Choice>
    <mc:Fallback>
      <p:transition spd="slow" advTm="15000">
        <p:fade/>
      </p:transition>
    </mc:Fallback>
  </mc:AlternateContent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3588</TotalTime>
  <Words>868</Words>
  <Application>Microsoft Office PowerPoint</Application>
  <PresentationFormat>On-screen Show (16:9)</PresentationFormat>
  <Paragraphs>339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Questrial</vt:lpstr>
      <vt:lpstr>Arial</vt:lpstr>
      <vt:lpstr>Calibri</vt:lpstr>
      <vt:lpstr>Comic Sans MS</vt:lpstr>
      <vt:lpstr>Noto Sans Symbols</vt:lpstr>
      <vt:lpstr>Trebuchet MS</vt:lpstr>
      <vt:lpstr>simple-light-2</vt:lpstr>
      <vt:lpstr>Droplet</vt:lpstr>
      <vt:lpstr>Facet</vt:lpstr>
      <vt:lpstr>SMART BUOY</vt:lpstr>
      <vt:lpstr>Motivation</vt:lpstr>
      <vt:lpstr>Goals and Objectives</vt:lpstr>
      <vt:lpstr>Specifications</vt:lpstr>
      <vt:lpstr>Overall Block Diagram</vt:lpstr>
      <vt:lpstr>Power System</vt:lpstr>
      <vt:lpstr>Power System</vt:lpstr>
      <vt:lpstr>Solar Panel</vt:lpstr>
      <vt:lpstr>Battery</vt:lpstr>
      <vt:lpstr>Battery Charger</vt:lpstr>
      <vt:lpstr>Power Converter</vt:lpstr>
      <vt:lpstr>Sensors</vt:lpstr>
      <vt:lpstr>3D Movement View </vt:lpstr>
      <vt:lpstr>Wind Speed</vt:lpstr>
      <vt:lpstr>Water and Air Temperature</vt:lpstr>
      <vt:lpstr>Waterproof Configuration </vt:lpstr>
      <vt:lpstr>Water Salinity</vt:lpstr>
      <vt:lpstr>Water Salinity</vt:lpstr>
      <vt:lpstr>Salinity Components</vt:lpstr>
      <vt:lpstr>Salinity Sensor Configuration</vt:lpstr>
      <vt:lpstr>Microcontroller</vt:lpstr>
      <vt:lpstr>Microcontroller</vt:lpstr>
      <vt:lpstr>Software Development</vt:lpstr>
      <vt:lpstr>PowerPoint Presentation</vt:lpstr>
      <vt:lpstr>User Interface</vt:lpstr>
      <vt:lpstr>Wireless Communication</vt:lpstr>
      <vt:lpstr>Wireless</vt:lpstr>
      <vt:lpstr>Printed Circuit Board</vt:lpstr>
      <vt:lpstr>Schematic</vt:lpstr>
      <vt:lpstr>Eagle Board</vt:lpstr>
      <vt:lpstr>Buoy Housing</vt:lpstr>
      <vt:lpstr>Prototyping</vt:lpstr>
      <vt:lpstr>Breadboard Overview</vt:lpstr>
      <vt:lpstr>Administrative Content</vt:lpstr>
      <vt:lpstr>Work Distribution</vt:lpstr>
      <vt:lpstr>Financing</vt:lpstr>
      <vt:lpstr>Budget</vt:lpstr>
      <vt:lpstr>Future Development</vt:lpstr>
      <vt:lpstr>Issues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BUOY</dc:title>
  <dc:creator>Bryan McCombs</dc:creator>
  <cp:lastModifiedBy>Bryan McCombs</cp:lastModifiedBy>
  <cp:revision>4</cp:revision>
  <dcterms:modified xsi:type="dcterms:W3CDTF">2016-12-04T01:05:04Z</dcterms:modified>
</cp:coreProperties>
</file>